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86" r:id="rId3"/>
    <p:sldId id="288" r:id="rId4"/>
    <p:sldId id="287" r:id="rId5"/>
    <p:sldId id="258" r:id="rId6"/>
    <p:sldId id="260" r:id="rId7"/>
    <p:sldId id="261" r:id="rId8"/>
    <p:sldId id="262" r:id="rId9"/>
    <p:sldId id="263" r:id="rId10"/>
    <p:sldId id="270" r:id="rId11"/>
    <p:sldId id="271" r:id="rId12"/>
    <p:sldId id="264" r:id="rId13"/>
    <p:sldId id="272" r:id="rId14"/>
    <p:sldId id="273" r:id="rId15"/>
    <p:sldId id="274" r:id="rId16"/>
    <p:sldId id="265" r:id="rId17"/>
    <p:sldId id="266" r:id="rId18"/>
    <p:sldId id="275" r:id="rId19"/>
    <p:sldId id="276" r:id="rId20"/>
    <p:sldId id="277" r:id="rId21"/>
    <p:sldId id="294" r:id="rId22"/>
    <p:sldId id="293" r:id="rId23"/>
    <p:sldId id="295" r:id="rId24"/>
    <p:sldId id="296" r:id="rId25"/>
    <p:sldId id="297" r:id="rId26"/>
    <p:sldId id="298" r:id="rId27"/>
    <p:sldId id="299" r:id="rId28"/>
    <p:sldId id="268" r:id="rId29"/>
    <p:sldId id="278" r:id="rId30"/>
    <p:sldId id="269" r:id="rId31"/>
    <p:sldId id="280" r:id="rId32"/>
    <p:sldId id="256" r:id="rId33"/>
    <p:sldId id="281" r:id="rId34"/>
    <p:sldId id="282" r:id="rId35"/>
    <p:sldId id="283" r:id="rId36"/>
    <p:sldId id="284" r:id="rId37"/>
    <p:sldId id="300" r:id="rId38"/>
    <p:sldId id="285" r:id="rId39"/>
  </p:sldIdLst>
  <p:sldSz cx="12192000" cy="6858000"/>
  <p:notesSz cx="6858000" cy="9144000"/>
  <p:embeddedFontLst>
    <p:embeddedFont>
      <p:font typeface="Alice" pitchFamily="2" charset="0"/>
      <p:regular r:id="rId40"/>
    </p:embeddedFont>
    <p:embeddedFont>
      <p:font typeface="Montserrat" pitchFamily="2" charset="0"/>
      <p:regular r:id="rId41"/>
      <p:bold r:id="rId42"/>
      <p:italic r:id="rId43"/>
      <p:boldItalic r:id="rId44"/>
    </p:embeddedFont>
    <p:embeddedFont>
      <p:font typeface="Playfair Display" panose="00000500000000000000" pitchFamily="2" charset="0"/>
      <p:regular r:id="rId45"/>
      <p:bold r:id="rId46"/>
      <p:italic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Light" panose="00000400000000000000" pitchFamily="2" charset="0"/>
      <p:regular r:id="rId53"/>
      <p: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7A2B2-1D88-FF71-E663-9F394B049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F71A-BDBB-B4E8-9D7B-85AA739EB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8517A3-9D08-C2C8-27D7-FAA58732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07E483-F0D4-623D-4707-C1C4BF7D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0DCEAB-6FA1-BD3E-6D18-93836475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64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183DB1-12CE-B298-5E24-DDE64E91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674CA1C-C7CE-B6C3-1C95-F8F0082E8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53064B-D5F3-E62A-182E-431AF258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D31983-7474-9AA4-2392-092D1B0A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AE3FBB-97CA-37DB-11C7-C6F8C33A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665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16FEB0B-9C2C-564F-9085-E17555ACF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36184A6-D3F3-8708-7641-F52D862CC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5B1AAE-8C47-4459-09E5-868D4516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AE8F2-C716-6C01-C4DF-78DB31A4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A743CA-AFBA-60DF-15AB-A478175C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591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53EC7F-525C-C88C-9464-CA861DA9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D01F9A-2B4F-D7B8-88CA-89F9EE643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64DDA6-0A90-C3AA-317C-3BFBB185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9291F8-07F1-B1D8-1027-37818E771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2C4697-9E90-A467-6CF8-D29B2302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9B704B-6F87-62F5-5323-E8A48054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8D08AE-6409-3A44-449E-2D605C31A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A4426B-6508-6488-D4A6-9D2A7F6F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DD8DE3-174B-47D8-83AB-1AC1344D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32A1AB-96D5-48DC-3227-2CF80AB0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24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D7D21C-D408-8369-9382-D4C4D71F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557C5D-539B-0FDC-7A0A-D915807FC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0D4A060-AF7D-0CB9-D3E0-98DE44897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729D14-3F97-5106-E427-393CFF6E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4E439E-AD7E-CCC4-C9B8-AFCDA624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8BF891-A6F9-3F32-7132-56E49F3E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79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01A56-1F8D-0522-2813-55A3C349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882E68B-C2B2-C7D7-5601-F6A80E999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BDAE5D-8068-828B-2D69-5C909EF6D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B28F03-FE91-DC29-D83C-1F2A3EF42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751C1A0-4B64-A54C-8267-7E46EF4E4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6BECBA0-445B-B48F-01B9-4010C6FE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50E17E2-EC49-1D63-3C20-B3468F64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73D100-E6B0-6680-6F0D-7DC7AA13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66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2BAE83-A65B-589F-8FD2-B619DE5A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A388B4-CBE6-8DC8-4AFA-65F6500B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6D0D213-1CD4-37D4-03DC-DEDAC96E3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21EE96-64FE-8BB3-5B26-A73523B9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38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76F8ED0-D91F-7351-A788-E553E631D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613EC4A-51BE-D743-D748-6161B7A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E6F6BF-C0B1-2E93-6EFB-30067E0B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930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8E5A62-141D-4C11-7916-5856846F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A249EC-8F41-6719-B0BD-D50AE8848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400917-BFB2-34BB-76C4-3DF05F26B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527760-ABDD-52FD-126C-67E38102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B10524-6A61-0F94-FC7E-DDC332571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3992BC-F73C-3826-0E95-81486CFF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41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715BC-E160-09A5-53FF-A4376EB2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0543902-9F08-2A7A-2576-229D7707D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174080C-9E8F-7CF0-0B88-0FAD191AE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7499A82-69C1-D08D-E749-714A9BC9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15E727E-6FAB-A2BC-5CBE-4527DBA8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639374-53D3-DF1D-42BB-D716DBBF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03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AC7A02E-5667-AA09-7CAE-6034DE79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9E68A6-57ED-881C-2A54-9841E907F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C058DA-8DF5-8584-C9CA-AA2D11908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CC3C1A-63B4-4F75-8DF8-CECB0105EF56}" type="datetimeFigureOut">
              <a:rPr lang="it-IT" smtClean="0"/>
              <a:t>17/01/2025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5F8F64-6FDF-0BD9-0AE5-1072BBA61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0905E6-6A28-0439-338F-6F16D4379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A27C16-67C9-4A75-A760-D2140E66C6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78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4C61028-2ACE-C114-4F11-40790037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36" y="1984248"/>
            <a:ext cx="1788529" cy="178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101052-7AEA-63FB-D028-F63967233951}"/>
              </a:ext>
            </a:extLst>
          </p:cNvPr>
          <p:cNvSpPr txBox="1"/>
          <p:nvPr/>
        </p:nvSpPr>
        <p:spPr>
          <a:xfrm>
            <a:off x="396240" y="347763"/>
            <a:ext cx="4258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20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Sicurezza dei dati</a:t>
            </a:r>
            <a:endParaRPr lang="it-IT" sz="2000" b="0" dirty="0">
              <a:effectLst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C8C87EE-DE88-53A7-660F-96062FAADDBC}"/>
              </a:ext>
            </a:extLst>
          </p:cNvPr>
          <p:cNvSpPr txBox="1"/>
          <p:nvPr/>
        </p:nvSpPr>
        <p:spPr>
          <a:xfrm>
            <a:off x="396240" y="836783"/>
            <a:ext cx="2127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it-IT" sz="12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Studente: </a:t>
            </a:r>
            <a:r>
              <a:rPr lang="it-IT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Simone Silvestri</a:t>
            </a:r>
            <a:endParaRPr lang="it-IT" sz="1200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it-IT" sz="12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Matricola: </a:t>
            </a:r>
            <a:r>
              <a:rPr lang="it-IT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0522501419</a:t>
            </a:r>
            <a:endParaRPr lang="it-IT" sz="1200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12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Anno:</a:t>
            </a:r>
            <a:r>
              <a:rPr lang="it-IT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2023/2024</a:t>
            </a:r>
            <a:endParaRPr lang="it-IT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B8DAEDA-6D39-11CC-98B3-C66DB9CCF350}"/>
              </a:ext>
            </a:extLst>
          </p:cNvPr>
          <p:cNvSpPr txBox="1"/>
          <p:nvPr/>
        </p:nvSpPr>
        <p:spPr>
          <a:xfrm>
            <a:off x="5485977" y="3899001"/>
            <a:ext cx="1176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latin typeface="Montserrat" panose="00000500000000000000" pitchFamily="2" charset="0"/>
              </a:rPr>
              <a:t>Grow</a:t>
            </a:r>
            <a:endParaRPr lang="it-IT" sz="2800" b="1" dirty="0">
              <a:latin typeface="Montserrat" panose="000005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ECBD0FC-213D-4874-F7B8-48B093DB18DD}"/>
              </a:ext>
            </a:extLst>
          </p:cNvPr>
          <p:cNvSpPr txBox="1"/>
          <p:nvPr/>
        </p:nvSpPr>
        <p:spPr>
          <a:xfrm>
            <a:off x="5781294" y="588293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Dipartimento di Informatica</a:t>
            </a:r>
            <a:endParaRPr lang="it-IT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Università degli Studi di Salerno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192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92DB-3ACE-4FFD-A0E4-9D7FBC497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380E8CDA-A69C-A697-118B-ACFEF14CA945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38512BA-0690-797D-B8A7-B054B5257FDE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35E9E14-17CD-630B-7A82-621454C81107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E8777C-1F28-BE9A-6EDD-5E7FFF98963A}"/>
              </a:ext>
            </a:extLst>
          </p:cNvPr>
          <p:cNvSpPr txBox="1"/>
          <p:nvPr/>
        </p:nvSpPr>
        <p:spPr>
          <a:xfrm>
            <a:off x="2596243" y="902939"/>
            <a:ext cx="9806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9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4164DF3-C66A-E1D9-DDD1-84F5D4767CCF}"/>
              </a:ext>
            </a:extLst>
          </p:cNvPr>
          <p:cNvSpPr txBox="1"/>
          <p:nvPr/>
        </p:nvSpPr>
        <p:spPr>
          <a:xfrm>
            <a:off x="5077827" y="902939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D344F9-CFE0-896B-00B4-85225CEA4C6C}"/>
              </a:ext>
            </a:extLst>
          </p:cNvPr>
          <p:cNvSpPr txBox="1"/>
          <p:nvPr/>
        </p:nvSpPr>
        <p:spPr>
          <a:xfrm>
            <a:off x="35915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DAD4823-997D-D04F-E5FA-3B0184C99E92}"/>
              </a:ext>
            </a:extLst>
          </p:cNvPr>
          <p:cNvSpPr txBox="1"/>
          <p:nvPr/>
        </p:nvSpPr>
        <p:spPr>
          <a:xfrm>
            <a:off x="3732766" y="902939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9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9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97CDFD9-1E25-09E6-D366-6945013D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399" r="37178" b="30128"/>
          <a:stretch/>
        </p:blipFill>
        <p:spPr>
          <a:xfrm>
            <a:off x="6096001" y="663493"/>
            <a:ext cx="6096000" cy="569512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4117F1-FBC2-82CF-49BD-5ACFA46BD77C}"/>
              </a:ext>
            </a:extLst>
          </p:cNvPr>
          <p:cNvSpPr txBox="1"/>
          <p:nvPr/>
        </p:nvSpPr>
        <p:spPr>
          <a:xfrm>
            <a:off x="359154" y="1525897"/>
            <a:ext cx="573684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La funzione </a:t>
            </a:r>
            <a:r>
              <a:rPr lang="it-IT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createCampaign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 consente la creazione di una nuova campagna. Per funzionare, richiede i seguenti parametri: _</a:t>
            </a:r>
            <a:r>
              <a:rPr lang="it-IT" sz="1400" dirty="0" err="1">
                <a:latin typeface="Roboto" panose="02000000000000000000" pitchFamily="2" charset="0"/>
                <a:ea typeface="Roboto" panose="02000000000000000000" pitchFamily="2" charset="0"/>
              </a:rPr>
              <a:t>title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, _</a:t>
            </a:r>
            <a:r>
              <a:rPr lang="it-IT" sz="1400" dirty="0" err="1">
                <a:latin typeface="Roboto" panose="02000000000000000000" pitchFamily="2" charset="0"/>
                <a:ea typeface="Roboto" panose="02000000000000000000" pitchFamily="2" charset="0"/>
              </a:rPr>
              <a:t>description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, _</a:t>
            </a:r>
            <a:r>
              <a:rPr lang="it-IT" sz="1400" dirty="0" err="1">
                <a:latin typeface="Roboto" panose="02000000000000000000" pitchFamily="2" charset="0"/>
                <a:ea typeface="Roboto" panose="02000000000000000000" pitchFamily="2" charset="0"/>
              </a:rPr>
              <a:t>urlImageBanner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, _</a:t>
            </a:r>
            <a:r>
              <a:rPr lang="it-IT" sz="1400" dirty="0" err="1">
                <a:latin typeface="Roboto" panose="02000000000000000000" pitchFamily="2" charset="0"/>
                <a:ea typeface="Roboto" panose="02000000000000000000" pitchFamily="2" charset="0"/>
              </a:rPr>
              <a:t>urlImagePoster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, _</a:t>
            </a:r>
            <a:r>
              <a:rPr lang="it-IT" sz="1400" dirty="0" err="1">
                <a:latin typeface="Roboto" panose="02000000000000000000" pitchFamily="2" charset="0"/>
                <a:ea typeface="Roboto" panose="02000000000000000000" pitchFamily="2" charset="0"/>
              </a:rPr>
              <a:t>nftName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, _</a:t>
            </a:r>
            <a:r>
              <a:rPr lang="it-IT" sz="1400" dirty="0" err="1">
                <a:latin typeface="Roboto" panose="02000000000000000000" pitchFamily="2" charset="0"/>
                <a:ea typeface="Roboto" panose="02000000000000000000" pitchFamily="2" charset="0"/>
              </a:rPr>
              <a:t>nftSymbol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, _target e _duration ed è necessario che l'utente versi un importo di 0.2 </a:t>
            </a:r>
            <a:r>
              <a:rPr lang="it-IT" sz="1400" dirty="0" err="1">
                <a:latin typeface="Roboto" panose="02000000000000000000" pitchFamily="2" charset="0"/>
                <a:ea typeface="Roboto" panose="02000000000000000000" pitchFamily="2" charset="0"/>
              </a:rPr>
              <a:t>ether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 per avviare la campagna e che l'obiettivo fissato sia superiore a 0.4 </a:t>
            </a:r>
            <a:r>
              <a:rPr lang="it-IT" sz="1400" dirty="0" err="1">
                <a:latin typeface="Roboto" panose="02000000000000000000" pitchFamily="2" charset="0"/>
                <a:ea typeface="Roboto" panose="02000000000000000000" pitchFamily="2" charset="0"/>
              </a:rPr>
              <a:t>ether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algn="just"/>
            <a:endParaRPr lang="it-IT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La funzione si occupa di generare un contratto NFT specifico per la campagna utilizzando la funzione </a:t>
            </a:r>
            <a:r>
              <a:rPr lang="it-IT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createNFTContract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 del contratto </a:t>
            </a:r>
            <a:r>
              <a:rPr lang="it-IT" sz="1400" dirty="0" err="1">
                <a:latin typeface="Roboto" panose="02000000000000000000" pitchFamily="2" charset="0"/>
                <a:ea typeface="Roboto" panose="02000000000000000000" pitchFamily="2" charset="0"/>
              </a:rPr>
              <a:t>NFTFactory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. Successivamente, utilizza la funzione interna </a:t>
            </a:r>
            <a:r>
              <a:rPr lang="it-IT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createClone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, basata sullo standard </a:t>
            </a:r>
            <a:r>
              <a:rPr lang="it-IT" sz="1400" b="1" dirty="0">
                <a:latin typeface="Roboto" panose="02000000000000000000" pitchFamily="2" charset="0"/>
                <a:ea typeface="Roboto" panose="02000000000000000000" pitchFamily="2" charset="0"/>
              </a:rPr>
              <a:t>EIP-1167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, per clonare l'implementazione base del contratto </a:t>
            </a:r>
            <a:r>
              <a:rPr lang="it-IT" sz="1400" dirty="0" err="1">
                <a:latin typeface="Roboto" panose="02000000000000000000" pitchFamily="2" charset="0"/>
                <a:ea typeface="Roboto" panose="02000000000000000000" pitchFamily="2" charset="0"/>
              </a:rPr>
              <a:t>Campaign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, creando un proxy. Questo proxy viene poi inizializzato con i dati forniti. </a:t>
            </a:r>
          </a:p>
          <a:p>
            <a:pPr algn="just"/>
            <a:endParaRPr lang="it-IT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L'indirizzo del proxy appena creato viene aggiunto all'array </a:t>
            </a:r>
            <a:r>
              <a:rPr lang="it-IT" sz="1400" dirty="0" err="1">
                <a:latin typeface="Roboto" panose="02000000000000000000" pitchFamily="2" charset="0"/>
                <a:ea typeface="Roboto" panose="02000000000000000000" pitchFamily="2" charset="0"/>
              </a:rPr>
              <a:t>campaigns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. Il contratto proxy, una volta generato, viene impostato come proprietario del contratto NFT appena creato. Infine, emette l'evento </a:t>
            </a:r>
            <a:r>
              <a:rPr lang="it-IT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CampaignCreated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 per notificare la creazione della campagna.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4168EAF-B82A-FF9F-3E43-9D4BF4180B95}"/>
              </a:ext>
            </a:extLst>
          </p:cNvPr>
          <p:cNvSpPr/>
          <p:nvPr/>
        </p:nvSpPr>
        <p:spPr>
          <a:xfrm>
            <a:off x="6455229" y="1"/>
            <a:ext cx="5736772" cy="72390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7CEE9A9-3908-E5D2-0545-EFFC9BAE234A}"/>
              </a:ext>
            </a:extLst>
          </p:cNvPr>
          <p:cNvSpPr/>
          <p:nvPr/>
        </p:nvSpPr>
        <p:spPr>
          <a:xfrm>
            <a:off x="6455229" y="6134099"/>
            <a:ext cx="5736772" cy="72390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DE8DC52-20B6-406A-DFA7-AD400E4C3B78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A03C4D-4CFE-FCBD-62FF-99709CD15A90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08844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5BA81-B37B-7948-F74B-1A497893A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D62FE0C9-A5A7-2995-1BD9-805974D5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005" r="29700" b="17957"/>
          <a:stretch/>
        </p:blipFill>
        <p:spPr>
          <a:xfrm>
            <a:off x="6251865" y="1687132"/>
            <a:ext cx="5940135" cy="125752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6E1DCF-D0DF-7EB7-D70A-3A23DC3F5988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C207B4D-062B-0129-8F3C-6F77C7CFF157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2273F8-5283-353E-ECC0-F60F3896147B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A9F137-FC66-279D-24B1-7DE08B543EF6}"/>
              </a:ext>
            </a:extLst>
          </p:cNvPr>
          <p:cNvSpPr txBox="1"/>
          <p:nvPr/>
        </p:nvSpPr>
        <p:spPr>
          <a:xfrm>
            <a:off x="2596243" y="902939"/>
            <a:ext cx="9806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9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0E7753-8230-F8B2-1E82-68F6F52E5A98}"/>
              </a:ext>
            </a:extLst>
          </p:cNvPr>
          <p:cNvSpPr txBox="1"/>
          <p:nvPr/>
        </p:nvSpPr>
        <p:spPr>
          <a:xfrm>
            <a:off x="5077827" y="902939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E1890F-ED51-E353-2A86-CA134CCC2150}"/>
              </a:ext>
            </a:extLst>
          </p:cNvPr>
          <p:cNvSpPr txBox="1"/>
          <p:nvPr/>
        </p:nvSpPr>
        <p:spPr>
          <a:xfrm>
            <a:off x="35915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A82FCA-A73E-427B-9426-4094A2727E74}"/>
              </a:ext>
            </a:extLst>
          </p:cNvPr>
          <p:cNvSpPr txBox="1"/>
          <p:nvPr/>
        </p:nvSpPr>
        <p:spPr>
          <a:xfrm>
            <a:off x="3732766" y="902939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9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9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760BD-0572-EDFC-EA81-6AA92236EFCB}"/>
              </a:ext>
            </a:extLst>
          </p:cNvPr>
          <p:cNvSpPr txBox="1"/>
          <p:nvPr/>
        </p:nvSpPr>
        <p:spPr>
          <a:xfrm>
            <a:off x="359154" y="1525897"/>
            <a:ext cx="57368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La funzione </a:t>
            </a:r>
            <a:r>
              <a:rPr lang="it-IT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getCampaigns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restituisce un array di tutti gli indirizzi delle campagne create.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La funzione </a:t>
            </a:r>
            <a:r>
              <a:rPr lang="it-IT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withdrawFunds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permette all'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owner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della campagna di prelevare i fondi.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B929018-378A-8D29-F6C0-20D93AEA9983}"/>
              </a:ext>
            </a:extLst>
          </p:cNvPr>
          <p:cNvSpPr/>
          <p:nvPr/>
        </p:nvSpPr>
        <p:spPr>
          <a:xfrm>
            <a:off x="6559154" y="-1"/>
            <a:ext cx="5632846" cy="1687133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6B2DE6E-B51B-C8AA-E3A5-7214A337EB60}"/>
              </a:ext>
            </a:extLst>
          </p:cNvPr>
          <p:cNvSpPr/>
          <p:nvPr/>
        </p:nvSpPr>
        <p:spPr>
          <a:xfrm>
            <a:off x="6559154" y="2944662"/>
            <a:ext cx="5632846" cy="3913338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F6E6F7-E1E7-3FD5-E875-5F99912332EF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FCEB5E-D207-526E-E4E5-BB8B279DA8C7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28458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BCFA7-73E3-B82C-8065-BE58B0D0B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DDAD42-9B3D-0008-E6A5-4ABF0E2B8461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078567-D243-3C7C-EE36-471592F58EDC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FF3ABA2-652F-0580-4EFA-7B87706C7181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3A00A4-776C-065C-A537-0D599FE3D5BC}"/>
              </a:ext>
            </a:extLst>
          </p:cNvPr>
          <p:cNvSpPr txBox="1"/>
          <p:nvPr/>
        </p:nvSpPr>
        <p:spPr>
          <a:xfrm>
            <a:off x="35915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0D18A17-A1A0-59B3-BBE0-062960897A64}"/>
              </a:ext>
            </a:extLst>
          </p:cNvPr>
          <p:cNvSpPr txBox="1"/>
          <p:nvPr/>
        </p:nvSpPr>
        <p:spPr>
          <a:xfrm>
            <a:off x="2988804" y="895433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DAFDCA-DB48-AC07-EB13-934EAEBE02DA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0CFE69-D973-D6B3-1FBE-867E450D19DC}"/>
              </a:ext>
            </a:extLst>
          </p:cNvPr>
          <p:cNvSpPr txBox="1"/>
          <p:nvPr/>
        </p:nvSpPr>
        <p:spPr>
          <a:xfrm>
            <a:off x="1643743" y="895433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9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9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DA9029-9948-2DE4-AF4F-A48917EDDB31}"/>
              </a:ext>
            </a:extLst>
          </p:cNvPr>
          <p:cNvSpPr txBox="1"/>
          <p:nvPr/>
        </p:nvSpPr>
        <p:spPr>
          <a:xfrm>
            <a:off x="359154" y="1561362"/>
            <a:ext cx="724746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Il contratto </a:t>
            </a:r>
            <a:r>
              <a:rPr lang="it-IT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Campaign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implementa una campagna di raccolta fondi su blockchain, gestendo donazioni e definendo ruoli specifici per l'interazione. Prevede uno stato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initialized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(inizializzato) di tipo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bool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inizialmente impostato a false nel costruttore. Prima dell'inizializzazione, tutti i campi, come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owner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creator,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title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description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imageBannerUrl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imagePosterUrl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targetAmount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startDate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deadline, 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nftContract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sono non definiti e pronti ad essere inizializzati. 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La funzione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initialize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viene utilizzata per impostare i parametri della campagna, è esterna 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external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) e può essere chiamata solo una volta, come indicato dal modificatore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require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(!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initialized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"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Already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initialized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"). 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Il contratto utilizza un modificatore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onlyCreator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per limitare l'accesso ad alcune funzioni al solo indirizzo del creatore della campagna.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1F2AA87-70B0-1630-2DA6-AD740AAF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681" y="0"/>
            <a:ext cx="2142135" cy="6858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B56164A-0486-CFE1-D919-0A296758614D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A9E04A3-2A59-7BDA-83FC-D4AC857C9CF3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0666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7F640-E947-03C9-AF8C-0CDEBBD4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97AC1399-0EF0-FC0B-D784-9E143F27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625" b="33004"/>
          <a:stretch/>
        </p:blipFill>
        <p:spPr>
          <a:xfrm>
            <a:off x="7696222" y="2635374"/>
            <a:ext cx="4780800" cy="158725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D5DDD1-A288-4E8B-F6B7-45F7F796B5D0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D46C9FD-8407-9692-0280-D994B5EEF9DE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3595EE7-9324-3A06-3082-0B2072D7C3C5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A282EC-9DB8-DEED-7DDF-B2239AD1F2C0}"/>
              </a:ext>
            </a:extLst>
          </p:cNvPr>
          <p:cNvSpPr txBox="1"/>
          <p:nvPr/>
        </p:nvSpPr>
        <p:spPr>
          <a:xfrm>
            <a:off x="35915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47A9A5-F6C9-CF61-4261-7B134629208E}"/>
              </a:ext>
            </a:extLst>
          </p:cNvPr>
          <p:cNvSpPr txBox="1"/>
          <p:nvPr/>
        </p:nvSpPr>
        <p:spPr>
          <a:xfrm>
            <a:off x="2988804" y="895433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A4E3FE-C56C-54A0-4C56-E43BBFB99802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189E9B9-3777-A6A5-7316-BA7247CFE777}"/>
              </a:ext>
            </a:extLst>
          </p:cNvPr>
          <p:cNvSpPr txBox="1"/>
          <p:nvPr/>
        </p:nvSpPr>
        <p:spPr>
          <a:xfrm>
            <a:off x="1643743" y="895433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9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9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9A4109-AA00-CE53-8204-7A6ED5D09DD6}"/>
              </a:ext>
            </a:extLst>
          </p:cNvPr>
          <p:cNvSpPr txBox="1"/>
          <p:nvPr/>
        </p:nvSpPr>
        <p:spPr>
          <a:xfrm>
            <a:off x="359154" y="1561362"/>
            <a:ext cx="72474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La funzione </a:t>
            </a:r>
            <a:r>
              <a:rPr lang="it-IT" sz="1600" b="1" dirty="0">
                <a:latin typeface="Roboto" panose="02000000000000000000" pitchFamily="2" charset="0"/>
                <a:ea typeface="Roboto" panose="02000000000000000000" pitchFamily="2" charset="0"/>
              </a:rPr>
              <a:t>donate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consente agli utenti di effettuare donazioni alla campagna. 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Richiede che la donazione sia maggiore di zero 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require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msg.value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&gt; 0, "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Donation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must be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greater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zero")) e che la campagna sia ancora aperta, ovvero che il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timestamp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corrente del blocco non abbia superato la data di scadenza 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require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block.timestamp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&lt;= deadline, "The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campaign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closed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")). 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Ogni chiamata alla funzione donate può quindi contribuire alla raccolta fondi specificata dalla campagna.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1001C59-2408-EFF9-2F61-86A5A0454527}"/>
              </a:ext>
            </a:extLst>
          </p:cNvPr>
          <p:cNvSpPr/>
          <p:nvPr/>
        </p:nvSpPr>
        <p:spPr>
          <a:xfrm>
            <a:off x="7981244" y="4174066"/>
            <a:ext cx="4210756" cy="2683933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0E8C9B4-72D4-6530-9C08-EAEBC36103BA}"/>
              </a:ext>
            </a:extLst>
          </p:cNvPr>
          <p:cNvSpPr/>
          <p:nvPr/>
        </p:nvSpPr>
        <p:spPr>
          <a:xfrm>
            <a:off x="7981244" y="0"/>
            <a:ext cx="4210756" cy="2683933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980DC7A-6694-206E-6256-C5E795655229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E58005-91D5-D657-1814-D2C28554A848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50456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44156-CC71-2293-69EC-B0C3A73BB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AB0111A-69FB-7307-724C-083D55AB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49" b="24033"/>
          <a:stretch/>
        </p:blipFill>
        <p:spPr>
          <a:xfrm>
            <a:off x="7696222" y="2723555"/>
            <a:ext cx="4780800" cy="141089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DC6F8F-9BED-D9B6-27EF-909CAB1F3EAC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6D292B-FB81-6522-5339-05C508659B91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783D617-0126-C449-A421-29F58E71AF44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5C109A-84A9-13D9-8F72-3DF046771FFC}"/>
              </a:ext>
            </a:extLst>
          </p:cNvPr>
          <p:cNvSpPr txBox="1"/>
          <p:nvPr/>
        </p:nvSpPr>
        <p:spPr>
          <a:xfrm>
            <a:off x="35915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2354A4A-285A-B7EC-44E2-8A4198B171DE}"/>
              </a:ext>
            </a:extLst>
          </p:cNvPr>
          <p:cNvSpPr txBox="1"/>
          <p:nvPr/>
        </p:nvSpPr>
        <p:spPr>
          <a:xfrm>
            <a:off x="2988804" y="895433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1311FE-CA8D-F005-02AC-D93FCC13F4CB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30A3DA-F1A0-D4B3-AA34-3D1AC642A406}"/>
              </a:ext>
            </a:extLst>
          </p:cNvPr>
          <p:cNvSpPr txBox="1"/>
          <p:nvPr/>
        </p:nvSpPr>
        <p:spPr>
          <a:xfrm>
            <a:off x="1643743" y="895433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9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9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1AE6771-E672-71A5-5704-37D84615527D}"/>
              </a:ext>
            </a:extLst>
          </p:cNvPr>
          <p:cNvSpPr txBox="1"/>
          <p:nvPr/>
        </p:nvSpPr>
        <p:spPr>
          <a:xfrm>
            <a:off x="359154" y="1561362"/>
            <a:ext cx="724746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La funzione </a:t>
            </a:r>
            <a:r>
              <a:rPr lang="it-IT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withdrawFunds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permette al creatore della campagna di prelevare i fondi raccolti. Questa funzione è accessibile solo al creatore, grazie al modificatore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onlyCreator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Prima di procedere con il prelievo, la funzione esegue una serie di controlli: verifica che la campagna sia scaduta, ovvero che il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timestamp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corrente sia successivo alla data di scadenza 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require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block.timestamp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&gt; deadline, "The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campaign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still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open")), e si assicura che l'importo raccolto 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amountReached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) sia superiore o uguale al target stabilito 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require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amountReached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&gt;=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targetAmount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"Target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amount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not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reached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")). Inoltre, controlla che la campagna non abbia già ritirato i fondi 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require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(!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withdrawn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"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Funds have already been withdrawn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")). 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Se tutti questi controlli hanno esito positivo, la funzione trasferisce l'intero saldo del contratto all'indirizzo del creatore, segnando la variabile booleana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withdrawn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come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per indicare che i fondi sono stati prelevati e non possono più essere prelevati nuovamente.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C06EC5C-863D-94A6-81B2-3CA8A0E33284}"/>
              </a:ext>
            </a:extLst>
          </p:cNvPr>
          <p:cNvSpPr/>
          <p:nvPr/>
        </p:nvSpPr>
        <p:spPr>
          <a:xfrm>
            <a:off x="7981244" y="4134445"/>
            <a:ext cx="4210756" cy="2723554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44EF93E-6221-25B2-56A2-434588FD4DBC}"/>
              </a:ext>
            </a:extLst>
          </p:cNvPr>
          <p:cNvSpPr/>
          <p:nvPr/>
        </p:nvSpPr>
        <p:spPr>
          <a:xfrm>
            <a:off x="7981244" y="0"/>
            <a:ext cx="4210756" cy="2723555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38BE39-B959-F0EC-3B82-A85AED8257E7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45EABE8-598A-589B-4B85-0E58777AAF73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65711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6DD08-265B-A6CE-35E6-B9DFED076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82D2C71-8936-874A-0AB4-E506DF81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803" b="14897"/>
          <a:stretch/>
        </p:blipFill>
        <p:spPr>
          <a:xfrm>
            <a:off x="7696222" y="2777066"/>
            <a:ext cx="4780800" cy="142349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95E921-5FA1-166F-59DA-443B9916561D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960604-6D01-8B85-AECC-01D07BEF5B80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7E254E-6311-33EC-057F-2AA154990CE0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3A6BC1-939C-8412-5C14-CC23DD8A5014}"/>
              </a:ext>
            </a:extLst>
          </p:cNvPr>
          <p:cNvSpPr txBox="1"/>
          <p:nvPr/>
        </p:nvSpPr>
        <p:spPr>
          <a:xfrm>
            <a:off x="35915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3CCD3F1-BD14-0AF4-0928-CFFAB5D93F03}"/>
              </a:ext>
            </a:extLst>
          </p:cNvPr>
          <p:cNvSpPr txBox="1"/>
          <p:nvPr/>
        </p:nvSpPr>
        <p:spPr>
          <a:xfrm>
            <a:off x="2988804" y="895433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26E1B8-FF56-0B3A-9764-CBB517795FC5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821AA5F-A8E9-B151-BD35-6D435F55E59A}"/>
              </a:ext>
            </a:extLst>
          </p:cNvPr>
          <p:cNvSpPr txBox="1"/>
          <p:nvPr/>
        </p:nvSpPr>
        <p:spPr>
          <a:xfrm>
            <a:off x="1643743" y="895433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9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9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C6B5DA-727D-D018-3AE0-661D49041C90}"/>
              </a:ext>
            </a:extLst>
          </p:cNvPr>
          <p:cNvSpPr txBox="1"/>
          <p:nvPr/>
        </p:nvSpPr>
        <p:spPr>
          <a:xfrm>
            <a:off x="359154" y="1561362"/>
            <a:ext cx="72474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La funzione </a:t>
            </a:r>
            <a:r>
              <a:rPr lang="it-IT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requestRefund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invece, consente ai donatori di richiedere un rimborso, in determinate circostanze.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Questa funzione verifica che la campagna sia scaduta, che non abbia raggiunto l'importo target,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cioe'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che la donazione attuale (balance) sia minore dell'importo target 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targetAmount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), che l'utente chiamante abbia effettivamente donato e che non abbia già richiesto un rimborso.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Se queste condizioni sono vere, la funzione procederà con l'invio del rimborso.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CC880CF-6A95-7E30-27AF-FA4C145ED4ED}"/>
              </a:ext>
            </a:extLst>
          </p:cNvPr>
          <p:cNvSpPr/>
          <p:nvPr/>
        </p:nvSpPr>
        <p:spPr>
          <a:xfrm>
            <a:off x="7981244" y="4200557"/>
            <a:ext cx="4210756" cy="2657442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8A2CF3F-9F2F-CE8C-AD4D-7A91C144E2C1}"/>
              </a:ext>
            </a:extLst>
          </p:cNvPr>
          <p:cNvSpPr/>
          <p:nvPr/>
        </p:nvSpPr>
        <p:spPr>
          <a:xfrm>
            <a:off x="7981244" y="1"/>
            <a:ext cx="4210756" cy="2777066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EEBADA6-4266-515D-5C55-09452A2E0D5A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E354873-CCAB-B0CF-0EF0-3487B8C40046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57399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AE3B8-398F-998B-4B85-A154144EE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052627-8C0B-A29F-A5B7-E03E48ECA7D0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CA74AF-17C2-D465-20FC-3E9E672733F9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9F625E-4E74-3C52-79FC-C0E9C27A2D8D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04CF604-FD26-55DB-71B2-90BCE1C156B0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83E8C8-5183-34E3-FA96-D2C635DBD7AC}"/>
              </a:ext>
            </a:extLst>
          </p:cNvPr>
          <p:cNvSpPr txBox="1"/>
          <p:nvPr/>
        </p:nvSpPr>
        <p:spPr>
          <a:xfrm>
            <a:off x="1693330" y="891750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7833BA-E25D-1C99-5177-3A2E3AADA18C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F19DE86-E843-969E-6AA2-FB5E9EE3184D}"/>
              </a:ext>
            </a:extLst>
          </p:cNvPr>
          <p:cNvSpPr txBox="1"/>
          <p:nvPr/>
        </p:nvSpPr>
        <p:spPr>
          <a:xfrm>
            <a:off x="359154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A352C5-81A2-A2E5-22A6-78E12B25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68" y="0"/>
            <a:ext cx="6423532" cy="6858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AAC6C1-153C-D865-94F4-1520A9FE2A90}"/>
              </a:ext>
            </a:extLst>
          </p:cNvPr>
          <p:cNvSpPr txBox="1"/>
          <p:nvPr/>
        </p:nvSpPr>
        <p:spPr>
          <a:xfrm>
            <a:off x="359154" y="1861530"/>
            <a:ext cx="54093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Il contratto </a:t>
            </a:r>
            <a:r>
              <a:rPr lang="it-IT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NFTFactory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 è responsabile per la creazione e la gestione di contratti NFT, utilizzando una singola implementazione di base di un contratto NFT.</a:t>
            </a:r>
          </a:p>
          <a:p>
            <a:pPr algn="just"/>
            <a:endParaRPr lang="it-IT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Quando un utente desidera creare una nuova collezione di NFT, il contratto verifica che non esista già una collezione con lo stesso nome e simbolo, quindi clona il contratto di base </a:t>
            </a:r>
            <a:r>
              <a:rPr lang="it-IT" sz="1400" b="1" dirty="0">
                <a:latin typeface="Roboto" panose="02000000000000000000" pitchFamily="2" charset="0"/>
                <a:ea typeface="Roboto" panose="02000000000000000000" pitchFamily="2" charset="0"/>
              </a:rPr>
              <a:t>NFT</a:t>
            </a:r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 e lo inizializza con i parametri forniti.</a:t>
            </a:r>
          </a:p>
          <a:p>
            <a:pPr algn="just"/>
            <a:endParaRPr lang="it-IT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Il contratto mantiene un mapping tra il nome e simbolo dell'NFT e l'indirizzo del contratto creato, permettendo di recuperare facilmente un contratto NFT tramite i suoi identificatori.</a:t>
            </a:r>
          </a:p>
          <a:p>
            <a:pPr algn="just"/>
            <a:endParaRPr lang="it-IT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Il contratto utilizza il pattern di clonazione EIP-1167 per ridurre i costi di gas durante la creazione di nuovi contratti.</a:t>
            </a:r>
          </a:p>
          <a:p>
            <a:pPr algn="just"/>
            <a:endParaRPr lang="it-IT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</a:rPr>
              <a:t>Ogni volta che viene creato un nuovo contratto NFT, viene emesso un evento per tracciare la creazione della collezione.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D820D1-59B0-56D5-6E8E-0EF13FBD36F7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E61B83-104A-3A5D-1449-202CDBFCFB43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10397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49680-28E6-FFEE-AA6B-2A411EEA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E7C608-ED60-6ACD-853D-E6173A021B17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D67082-7ED1-258A-61AC-1EF0A31AA406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5F0A19-849B-2434-8190-32F16AEEBF25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BADE41-D85C-4E37-B759-8304CEA5B00A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247E9A4-E49A-4346-47FC-BEC88EABDB38}"/>
              </a:ext>
            </a:extLst>
          </p:cNvPr>
          <p:cNvSpPr txBox="1"/>
          <p:nvPr/>
        </p:nvSpPr>
        <p:spPr>
          <a:xfrm>
            <a:off x="359154" y="858873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5B7974-A930-A332-C163-A939DFE40C3B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7632422-2881-7D97-6CE1-BCAFCF5B03F6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A633D2-4BD9-31F4-1ACC-0D8883BBE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695" y="0"/>
            <a:ext cx="4033305" cy="6858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D71B60-1463-AE14-5CA8-450018CD59DA}"/>
              </a:ext>
            </a:extLst>
          </p:cNvPr>
          <p:cNvSpPr txBox="1"/>
          <p:nvPr/>
        </p:nvSpPr>
        <p:spPr>
          <a:xfrm>
            <a:off x="359154" y="1478756"/>
            <a:ext cx="724746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Il contratto </a:t>
            </a:r>
            <a:r>
              <a:rPr lang="it-IT" sz="1600" b="1" dirty="0">
                <a:latin typeface="Roboto" panose="02000000000000000000" pitchFamily="2" charset="0"/>
                <a:ea typeface="Roboto" panose="02000000000000000000" pitchFamily="2" charset="0"/>
              </a:rPr>
              <a:t>NFT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gestisce la creazione, il trasferimento e la distruzione di token NFT (Non-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Fungible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Token). Ogni NFT è rappresentato da un token univoco, identificato da un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hash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(bytes32), e viene associato a un proprietario.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Il contratto consente di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mintare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nuovi token, trasferirli tra gli utenti, e bruciarli (distruggerli).Il contratto è inizializzato con un nome, un simbolo e un creatore del contratto, e permette al creatore di impostare un proprietario del contratto.</a:t>
            </a:r>
            <a:b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Il contratto emette eventi per tracciare ogni azione, come la creazione 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minting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), il trasferimento e la distruzione 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burning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) dei token. Per motivi di sicurezza, il contratto impone dei modificatori di accesso per consentire solo al creatore di modificare parametri critici e solo al proprietario di creare NFT.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7B72C2-8990-86BC-B28B-C5C8800A5BB6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32E720-798B-4441-A638-5B7DFC1F5722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15466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50322-065B-FCAB-BEB9-E61F43EAA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E5E379-AF81-C585-60A3-8D762CF9BF58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B705F04-F350-B413-7E08-293572FF891D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312B42-26CE-C626-D528-FA9F484CA2B6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30B5AD-DE0A-DEB7-390A-EFAD6C95F7E6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C5BC1BC-1E37-5EC8-9AB0-4FA8F067FA4A}"/>
              </a:ext>
            </a:extLst>
          </p:cNvPr>
          <p:cNvSpPr txBox="1"/>
          <p:nvPr/>
        </p:nvSpPr>
        <p:spPr>
          <a:xfrm>
            <a:off x="359154" y="858873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99477F-CA31-185C-28A3-44FD484A3C81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7EC6106-67EF-F390-21D7-727B6217EA91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F0EFCD8-4281-EFD0-C077-19A1A0C4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564" b="42633"/>
          <a:stretch/>
        </p:blipFill>
        <p:spPr>
          <a:xfrm>
            <a:off x="7552991" y="2613378"/>
            <a:ext cx="4915587" cy="13208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767C17-4E53-E501-E3DF-E49D61BA285A}"/>
              </a:ext>
            </a:extLst>
          </p:cNvPr>
          <p:cNvSpPr txBox="1"/>
          <p:nvPr/>
        </p:nvSpPr>
        <p:spPr>
          <a:xfrm>
            <a:off x="359154" y="1478756"/>
            <a:ext cx="724746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La funzione </a:t>
            </a:r>
            <a:r>
              <a:rPr lang="it-IT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mint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consente di generare un nuovo token per un indirizzo, assicurandosi che ogni destinatario possieda al massimo un token, solo il proprietario del contratto (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contractOwner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), definito dal modificatore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onlyOwner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può invocare questa funzione.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Se tutti i controlli hanno esito positivo, la funzione procede con la generazione di un token unico. Questo viene realizzato tramite la funzione di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hash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keccak256, che prende come input una combinazione di dati casuali. In questo modo si genera un valore di 32 byte (bytes32) che rappresenta l'identificativo del token.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Prima di assegnare questo token al destinatario, la funzione verifica che tale token non esista già tramite un ciclo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while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. All'interno del ciclo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while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se il token risulta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gia'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esistente, un altro token viene creato. Una volta generato un token unico viene assegnato al destinatario ed emette un evento di avvenuta assegnazione.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52ADA46-B033-B127-A0BC-BEAAC849A275}"/>
              </a:ext>
            </a:extLst>
          </p:cNvPr>
          <p:cNvSpPr/>
          <p:nvPr/>
        </p:nvSpPr>
        <p:spPr>
          <a:xfrm>
            <a:off x="7817556" y="3872090"/>
            <a:ext cx="4374444" cy="298591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C59C6FD-51DB-EFDE-2791-22A9CC24B35A}"/>
              </a:ext>
            </a:extLst>
          </p:cNvPr>
          <p:cNvSpPr/>
          <p:nvPr/>
        </p:nvSpPr>
        <p:spPr>
          <a:xfrm>
            <a:off x="7817556" y="-14199"/>
            <a:ext cx="4374444" cy="2627577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0D83C3-C911-2BDF-8950-883956A9DF74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D5668AD-343E-4034-09DC-58258DBECD5F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31989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68C0D-62BD-7C5E-DC90-B77AC25B4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D5598-B55D-ED0B-FEDC-E13E60BC822C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E80A621-7A76-CBB3-2494-56254A57FFF8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3716A9-7BE6-4A42-11A2-24078759127D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DE83C9-3CC7-CC0D-FA14-F83CC7BCBD0C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B0BDAA-9537-5DB8-27B8-8DA421FFB8A3}"/>
              </a:ext>
            </a:extLst>
          </p:cNvPr>
          <p:cNvSpPr txBox="1"/>
          <p:nvPr/>
        </p:nvSpPr>
        <p:spPr>
          <a:xfrm>
            <a:off x="359154" y="858873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A2929E-5327-44DC-69D9-B756B595F74B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D0B5643-06AE-1203-4386-259DE6F7F012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CBDA4CB-1C51-4DFF-D247-0AC70CEB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29" b="32031"/>
          <a:stretch/>
        </p:blipFill>
        <p:spPr>
          <a:xfrm>
            <a:off x="7552991" y="2971800"/>
            <a:ext cx="4915587" cy="9144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C13A74-D925-B99B-EF66-184EE9149E4B}"/>
              </a:ext>
            </a:extLst>
          </p:cNvPr>
          <p:cNvSpPr txBox="1"/>
          <p:nvPr/>
        </p:nvSpPr>
        <p:spPr>
          <a:xfrm>
            <a:off x="359154" y="1478756"/>
            <a:ext cx="724746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Il trasferimento di proprietà avviene tramite il trasferimento del token da un indirizzo a un altro tramite la funzione </a:t>
            </a:r>
            <a:r>
              <a:rPr lang="it-IT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transferOwnership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La funzione controlla che il chiamante abbia realmente un NFT e che il destinatario non ne possegga già uno. 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Se le condizioni sono soddisfatte allora cambia la proprietà dell’NFT ed emette l’evento di avvenuto trasferimento.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2FC1DAF-C38C-5BC3-8BF1-10DD4BAAB479}"/>
              </a:ext>
            </a:extLst>
          </p:cNvPr>
          <p:cNvSpPr/>
          <p:nvPr/>
        </p:nvSpPr>
        <p:spPr>
          <a:xfrm>
            <a:off x="7817556" y="3886200"/>
            <a:ext cx="4374444" cy="297180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09319EE-560D-96E5-C115-7E6819AE2363}"/>
              </a:ext>
            </a:extLst>
          </p:cNvPr>
          <p:cNvSpPr/>
          <p:nvPr/>
        </p:nvSpPr>
        <p:spPr>
          <a:xfrm>
            <a:off x="7817556" y="-7144"/>
            <a:ext cx="4374444" cy="2978944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E541AD-8CDC-0AD9-8F51-064D43682F29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08948D6-72E7-5674-486F-14C524B4B9FD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15443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CC1449-B51E-689F-1FDE-6EC04A4F43E1}"/>
              </a:ext>
            </a:extLst>
          </p:cNvPr>
          <p:cNvSpPr txBox="1"/>
          <p:nvPr/>
        </p:nvSpPr>
        <p:spPr>
          <a:xfrm>
            <a:off x="359154" y="873744"/>
            <a:ext cx="4737313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t-IT" sz="1400" dirty="0" err="1"/>
              <a:t>Grow</a:t>
            </a:r>
            <a:r>
              <a:rPr lang="it-IT" sz="1400" dirty="0"/>
              <a:t> - A </a:t>
            </a:r>
            <a:r>
              <a:rPr lang="it-IT" sz="1400" dirty="0" err="1"/>
              <a:t>Decentralized</a:t>
            </a:r>
            <a:r>
              <a:rPr lang="it-IT" sz="1400" dirty="0"/>
              <a:t> Crowdfunding Platform, è una piattaforma che utilizza la tecnologia blockchain per il crowdfunding, offrendo una soluzione trasparente, sicura e accessibile a chiunque voglia creare o supportare una campagna. </a:t>
            </a:r>
          </a:p>
          <a:p>
            <a:pPr algn="just">
              <a:spcAft>
                <a:spcPts val="600"/>
              </a:spcAft>
            </a:pPr>
            <a:endParaRPr lang="it-IT" sz="1400" dirty="0"/>
          </a:p>
          <a:p>
            <a:pPr algn="just">
              <a:spcAft>
                <a:spcPts val="600"/>
              </a:spcAft>
            </a:pPr>
            <a:r>
              <a:rPr lang="it-IT" sz="1400" dirty="0"/>
              <a:t>Basata sulla piattaforma di sviluppo </a:t>
            </a:r>
            <a:r>
              <a:rPr lang="it-IT" sz="1400" dirty="0" err="1"/>
              <a:t>Hardhat</a:t>
            </a:r>
            <a:r>
              <a:rPr lang="it-IT" sz="1400" dirty="0"/>
              <a:t> e dotata di un’interfaccia utente costruita con React, </a:t>
            </a:r>
            <a:r>
              <a:rPr lang="it-IT" sz="1400" dirty="0" err="1"/>
              <a:t>Grow</a:t>
            </a:r>
            <a:r>
              <a:rPr lang="it-IT" sz="1400" dirty="0"/>
              <a:t> consente agli utenti di gestire campagne e donazioni in modo diretto, grazie all'integrazione con </a:t>
            </a:r>
            <a:r>
              <a:rPr lang="it-IT" sz="1400" dirty="0" err="1"/>
              <a:t>MetaMask</a:t>
            </a:r>
            <a:r>
              <a:rPr lang="it-IT" sz="1400" dirty="0"/>
              <a:t> per la gestione dei </a:t>
            </a:r>
            <a:r>
              <a:rPr lang="it-IT" sz="1400" dirty="0" err="1"/>
              <a:t>wallet</a:t>
            </a:r>
            <a:r>
              <a:rPr lang="it-IT" sz="1400" dirty="0"/>
              <a:t>. </a:t>
            </a:r>
          </a:p>
          <a:p>
            <a:pPr algn="just">
              <a:spcAft>
                <a:spcPts val="600"/>
              </a:spcAft>
            </a:pPr>
            <a:endParaRPr lang="it-IT" sz="1400" dirty="0"/>
          </a:p>
          <a:p>
            <a:pPr algn="just">
              <a:spcAft>
                <a:spcPts val="600"/>
              </a:spcAft>
            </a:pPr>
            <a:r>
              <a:rPr lang="it-IT" sz="1400" dirty="0"/>
              <a:t>La decentralizzazione elimina la necessità di intermediari, riducendo costi e garantendo che i fondi raccolti siano gestiti tramite contratti intelligenti, trasparenti e immutabili.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A4D57A-43D5-F2C3-6C50-2CCBAD649300}"/>
              </a:ext>
            </a:extLst>
          </p:cNvPr>
          <p:cNvSpPr txBox="1"/>
          <p:nvPr/>
        </p:nvSpPr>
        <p:spPr>
          <a:xfrm>
            <a:off x="359154" y="157881"/>
            <a:ext cx="3474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latin typeface="Montserrat" panose="00000500000000000000" pitchFamily="2" charset="0"/>
              </a:rPr>
              <a:t>Grow</a:t>
            </a:r>
            <a:endParaRPr lang="it-IT" sz="14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01465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78E0-5191-A163-7457-052BF8586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4A2F68-E089-884A-A83D-3D2238B0B189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A35902-9C59-ACFF-400A-57D30F1B073A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042198-628C-E878-A3BD-3FFF17542341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1F433C-41F8-A0AC-9FF9-57D4D9F43D76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107795-B421-7F11-937B-6A3BD8F1B999}"/>
              </a:ext>
            </a:extLst>
          </p:cNvPr>
          <p:cNvSpPr txBox="1"/>
          <p:nvPr/>
        </p:nvSpPr>
        <p:spPr>
          <a:xfrm>
            <a:off x="359154" y="858873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C1B667-DA85-79B3-B6FB-DDF875D3A776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7CCCF6C-A0F6-6390-BC69-D0AAB1498885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3153DB6-2582-3327-80FD-145DF04DF6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564" b="22846"/>
          <a:stretch/>
        </p:blipFill>
        <p:spPr>
          <a:xfrm>
            <a:off x="7552991" y="3028245"/>
            <a:ext cx="4915587" cy="80151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9736889-FA1F-BE0F-E27E-ECE9AB3D5251}"/>
              </a:ext>
            </a:extLst>
          </p:cNvPr>
          <p:cNvSpPr txBox="1"/>
          <p:nvPr/>
        </p:nvSpPr>
        <p:spPr>
          <a:xfrm>
            <a:off x="359154" y="1478756"/>
            <a:ext cx="72474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Gli utenti possono "bruciare" il loro token, cancellando la loro proprietà, tramite la funzione </a:t>
            </a:r>
            <a:r>
              <a:rPr lang="it-IT" sz="1600" b="1" dirty="0">
                <a:latin typeface="Roboto" panose="02000000000000000000" pitchFamily="2" charset="0"/>
                <a:ea typeface="Roboto" panose="02000000000000000000" pitchFamily="2" charset="0"/>
              </a:rPr>
              <a:t>burn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La funzione verifica che il chiamante abbia effettivamente un NFT, in caso positivo rimuove l’utente come proprietario dell’NFT e lo cancella.</a:t>
            </a:r>
            <a:b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Infine emette un evento di avvenuta eliminazione.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C7F1E27-8181-0F94-4B79-B24FEC0C1041}"/>
              </a:ext>
            </a:extLst>
          </p:cNvPr>
          <p:cNvSpPr/>
          <p:nvPr/>
        </p:nvSpPr>
        <p:spPr>
          <a:xfrm>
            <a:off x="7817556" y="3829756"/>
            <a:ext cx="4374444" cy="3028244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3F06667-83E9-634C-C5D4-D45C432D81A4}"/>
              </a:ext>
            </a:extLst>
          </p:cNvPr>
          <p:cNvSpPr/>
          <p:nvPr/>
        </p:nvSpPr>
        <p:spPr>
          <a:xfrm>
            <a:off x="7817556" y="1"/>
            <a:ext cx="4374444" cy="3028244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918A776-1E1F-16DC-6BAC-4973A4D3C6E3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FC2F5A7-A67A-173D-A3C4-EF40C17B7AE1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1741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85E14-66F8-C82C-5F36-8D1AABAAA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314D1A0-B053-6409-6051-7FA0E2586EA0}"/>
              </a:ext>
            </a:extLst>
          </p:cNvPr>
          <p:cNvSpPr/>
          <p:nvPr/>
        </p:nvSpPr>
        <p:spPr>
          <a:xfrm>
            <a:off x="437732" y="1113242"/>
            <a:ext cx="3173508" cy="8143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0C0740-8A73-3ABC-2022-3FB1428D0F77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DF7501-47FD-5B4D-D24E-E1645B91F4F4}"/>
              </a:ext>
            </a:extLst>
          </p:cNvPr>
          <p:cNvSpPr txBox="1"/>
          <p:nvPr/>
        </p:nvSpPr>
        <p:spPr>
          <a:xfrm>
            <a:off x="-1912732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FE1581F-581F-0B97-5D67-4A6D292552BC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E1C616-46F9-FB94-FC6C-CE85D354F79C}"/>
              </a:ext>
            </a:extLst>
          </p:cNvPr>
          <p:cNvSpPr txBox="1">
            <a:spLocks/>
          </p:cNvSpPr>
          <p:nvPr/>
        </p:nvSpPr>
        <p:spPr>
          <a:xfrm>
            <a:off x="359154" y="499525"/>
            <a:ext cx="158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Design Pattern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54CCDAC-BCD9-98A2-0237-B3617B220224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C13F624-B6C0-0954-9F21-DC68EE4819FB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A80694A-D1F6-CA54-C446-A69519B8701E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0EBFE4-74DA-92A2-2760-296D2C2F4E5D}"/>
              </a:ext>
            </a:extLst>
          </p:cNvPr>
          <p:cNvSpPr txBox="1"/>
          <p:nvPr/>
        </p:nvSpPr>
        <p:spPr>
          <a:xfrm>
            <a:off x="1948139" y="543474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CB40A9-1501-4FBB-BC21-6E0F313BF0D4}"/>
              </a:ext>
            </a:extLst>
          </p:cNvPr>
          <p:cNvSpPr txBox="1"/>
          <p:nvPr/>
        </p:nvSpPr>
        <p:spPr>
          <a:xfrm>
            <a:off x="437732" y="1151069"/>
            <a:ext cx="3173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Guard Check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Garantire che il comportamento di uno smart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contract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e i suoi parametri di input siano quelli previsti.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9E00853-0790-B1A7-75AE-F47AFBAC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636" y="2468912"/>
            <a:ext cx="7240728" cy="36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19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F6885-87F9-6A81-6D52-40BCF52D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66E5F2B0-B43E-6BFC-AEF5-C1059780B8CC}"/>
              </a:ext>
            </a:extLst>
          </p:cNvPr>
          <p:cNvSpPr/>
          <p:nvPr/>
        </p:nvSpPr>
        <p:spPr>
          <a:xfrm>
            <a:off x="437732" y="1113242"/>
            <a:ext cx="3173508" cy="8143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26FA31F-31F0-D621-DC51-F3F52908AB31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1C6657B-1B1C-B196-E1F9-94840F08AA2A}"/>
              </a:ext>
            </a:extLst>
          </p:cNvPr>
          <p:cNvSpPr txBox="1"/>
          <p:nvPr/>
        </p:nvSpPr>
        <p:spPr>
          <a:xfrm>
            <a:off x="-1912732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1527B83-D2E3-DAC7-39C4-B6B0D008A015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1F752EE-B9FF-559F-0E30-7EB0AEAADA44}"/>
              </a:ext>
            </a:extLst>
          </p:cNvPr>
          <p:cNvSpPr txBox="1">
            <a:spLocks/>
          </p:cNvSpPr>
          <p:nvPr/>
        </p:nvSpPr>
        <p:spPr>
          <a:xfrm>
            <a:off x="359154" y="499525"/>
            <a:ext cx="158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Design Pattern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2A33D8A-8BD9-6F8A-CDB6-9CBED74AD73C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17F0657-F0F2-7306-D7D2-8341E20875FA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97A750-00E2-852E-82F9-65A8BA15BFBA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CDC3933-2482-8FD9-F135-12024D52104A}"/>
              </a:ext>
            </a:extLst>
          </p:cNvPr>
          <p:cNvSpPr txBox="1"/>
          <p:nvPr/>
        </p:nvSpPr>
        <p:spPr>
          <a:xfrm>
            <a:off x="1948139" y="543474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7867163-7460-276E-64A6-2FC738252A22}"/>
              </a:ext>
            </a:extLst>
          </p:cNvPr>
          <p:cNvSpPr txBox="1"/>
          <p:nvPr/>
        </p:nvSpPr>
        <p:spPr>
          <a:xfrm>
            <a:off x="437732" y="1151069"/>
            <a:ext cx="3173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Guard Check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Garantire che il comportamento di uno smart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contract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e i suoi parametri di input siano quelli previsti.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B9A34B32-F148-25AF-EE7F-68D0FF9647A7}"/>
              </a:ext>
            </a:extLst>
          </p:cNvPr>
          <p:cNvSpPr/>
          <p:nvPr/>
        </p:nvSpPr>
        <p:spPr>
          <a:xfrm>
            <a:off x="4048972" y="1113242"/>
            <a:ext cx="2538841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72CCF5F-A605-FE04-70E3-B1E71B175F55}"/>
              </a:ext>
            </a:extLst>
          </p:cNvPr>
          <p:cNvSpPr txBox="1"/>
          <p:nvPr/>
        </p:nvSpPr>
        <p:spPr>
          <a:xfrm>
            <a:off x="4071129" y="1164488"/>
            <a:ext cx="24945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Randomness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Generare un numero casuale di un intervallo predefinito nell'ambiente deterministico di una blockchain</a:t>
            </a: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2B162F06-0C87-E8A0-8B84-A111B2DF9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32" y="3067050"/>
            <a:ext cx="6364736" cy="27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2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E8641-8141-21E7-018B-BC8EA4C5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698EB756-DB8C-823F-D1F8-EAA1FFA5619E}"/>
              </a:ext>
            </a:extLst>
          </p:cNvPr>
          <p:cNvSpPr/>
          <p:nvPr/>
        </p:nvSpPr>
        <p:spPr>
          <a:xfrm>
            <a:off x="437732" y="1113242"/>
            <a:ext cx="3173508" cy="8143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1C7766C-BA0B-463B-A940-DBBDF1316609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81D567-051E-D1E9-EEE4-AACC4B05BC16}"/>
              </a:ext>
            </a:extLst>
          </p:cNvPr>
          <p:cNvSpPr txBox="1"/>
          <p:nvPr/>
        </p:nvSpPr>
        <p:spPr>
          <a:xfrm>
            <a:off x="-1912732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DF1D2E8-2163-971F-B076-4986747DAB5A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7E29A7-5E40-00C6-A448-863768047238}"/>
              </a:ext>
            </a:extLst>
          </p:cNvPr>
          <p:cNvSpPr txBox="1">
            <a:spLocks/>
          </p:cNvSpPr>
          <p:nvPr/>
        </p:nvSpPr>
        <p:spPr>
          <a:xfrm>
            <a:off x="359154" y="499525"/>
            <a:ext cx="158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Design Pattern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9B9491D-7B7C-A39B-F171-B4140C2B9434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7D0BC2C-A870-973B-8720-1A6F522F5B0E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9AFE57B-8DBA-36B4-EC9C-C94779D67B83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BB851C0-34AF-0CD6-9230-3B7513E3C844}"/>
              </a:ext>
            </a:extLst>
          </p:cNvPr>
          <p:cNvSpPr txBox="1"/>
          <p:nvPr/>
        </p:nvSpPr>
        <p:spPr>
          <a:xfrm>
            <a:off x="1948139" y="543474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6B4D58D-B575-E1EB-89C5-366D5E0A8034}"/>
              </a:ext>
            </a:extLst>
          </p:cNvPr>
          <p:cNvSpPr txBox="1"/>
          <p:nvPr/>
        </p:nvSpPr>
        <p:spPr>
          <a:xfrm>
            <a:off x="437732" y="1151069"/>
            <a:ext cx="3173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Guard Check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Garantire che il comportamento di uno smart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contract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e i suoi parametri di input siano quelli previsti.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95DB5BE7-B385-C39D-32EF-7A000AC6D5C3}"/>
              </a:ext>
            </a:extLst>
          </p:cNvPr>
          <p:cNvSpPr/>
          <p:nvPr/>
        </p:nvSpPr>
        <p:spPr>
          <a:xfrm>
            <a:off x="4048972" y="1113242"/>
            <a:ext cx="2538841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CA2BAD0-B564-285E-94F0-89650BAE09E1}"/>
              </a:ext>
            </a:extLst>
          </p:cNvPr>
          <p:cNvSpPr txBox="1"/>
          <p:nvPr/>
        </p:nvSpPr>
        <p:spPr>
          <a:xfrm>
            <a:off x="4071129" y="1164488"/>
            <a:ext cx="24945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Randomness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Generare un numero casuale di un intervallo predefinito nell'ambiente deterministico di una blockchain</a:t>
            </a: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4F80C55A-29E7-FBBB-3D98-EA7D4516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39" y="3314700"/>
            <a:ext cx="7311122" cy="2233667"/>
          </a:xfrm>
          <a:prstGeom prst="rect">
            <a:avLst/>
          </a:prstGeom>
        </p:spPr>
      </p:pic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167D87CE-F1EF-4E17-A482-47995D5646D7}"/>
              </a:ext>
            </a:extLst>
          </p:cNvPr>
          <p:cNvSpPr/>
          <p:nvPr/>
        </p:nvSpPr>
        <p:spPr>
          <a:xfrm>
            <a:off x="7014467" y="1118159"/>
            <a:ext cx="1920822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6E546BD-C32C-E99C-14F9-F12D33E9ED5F}"/>
              </a:ext>
            </a:extLst>
          </p:cNvPr>
          <p:cNvSpPr txBox="1"/>
          <p:nvPr/>
        </p:nvSpPr>
        <p:spPr>
          <a:xfrm>
            <a:off x="7025546" y="1177100"/>
            <a:ext cx="189866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Access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Restriction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Limitare l'accesso alle funzionalità del contratto secondo criteri adeguati.</a:t>
            </a:r>
          </a:p>
        </p:txBody>
      </p:sp>
    </p:spTree>
    <p:extLst>
      <p:ext uri="{BB962C8B-B14F-4D97-AF65-F5344CB8AC3E}">
        <p14:creationId xmlns:p14="http://schemas.microsoft.com/office/powerpoint/2010/main" val="149834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3C1FB-ADD8-C3F8-810B-B8801581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3A8E1EF-2150-E0CE-19CC-BB6D24EF5FDB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79D483-6B96-916E-3CD2-226FF18D6E4E}"/>
              </a:ext>
            </a:extLst>
          </p:cNvPr>
          <p:cNvSpPr txBox="1"/>
          <p:nvPr/>
        </p:nvSpPr>
        <p:spPr>
          <a:xfrm>
            <a:off x="-1912732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8787D7C-FBA9-4C52-F916-28374B527C10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5FD44E-B317-BF25-5EDF-5CDEF335B94E}"/>
              </a:ext>
            </a:extLst>
          </p:cNvPr>
          <p:cNvSpPr txBox="1">
            <a:spLocks/>
          </p:cNvSpPr>
          <p:nvPr/>
        </p:nvSpPr>
        <p:spPr>
          <a:xfrm>
            <a:off x="359154" y="499525"/>
            <a:ext cx="158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Design Pattern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C83259C-E5E8-BC30-F165-28E69B9B8610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B64C442-7E51-5249-80DA-556CF8BE0A98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79725FB-F79C-214B-3DEA-FADED7C14A5D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118625E-6253-04BE-E416-084028366C20}"/>
              </a:ext>
            </a:extLst>
          </p:cNvPr>
          <p:cNvSpPr txBox="1"/>
          <p:nvPr/>
        </p:nvSpPr>
        <p:spPr>
          <a:xfrm>
            <a:off x="1948139" y="543474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9069FC4-6C9D-B76E-5CD0-B8D1D8F7E393}"/>
              </a:ext>
            </a:extLst>
          </p:cNvPr>
          <p:cNvSpPr/>
          <p:nvPr/>
        </p:nvSpPr>
        <p:spPr>
          <a:xfrm>
            <a:off x="437732" y="1113242"/>
            <a:ext cx="3173508" cy="8143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7223519-DBB8-7EB6-37D8-12D3656C2642}"/>
              </a:ext>
            </a:extLst>
          </p:cNvPr>
          <p:cNvSpPr txBox="1"/>
          <p:nvPr/>
        </p:nvSpPr>
        <p:spPr>
          <a:xfrm>
            <a:off x="437732" y="1151069"/>
            <a:ext cx="3173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Guard Check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Garantire che il comportamento di uno smart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contract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e i suoi parametri di input siano quelli previsti.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AC90FCE9-E8B1-FD71-178E-E6BC5F9C769E}"/>
              </a:ext>
            </a:extLst>
          </p:cNvPr>
          <p:cNvSpPr/>
          <p:nvPr/>
        </p:nvSpPr>
        <p:spPr>
          <a:xfrm>
            <a:off x="4048972" y="1113242"/>
            <a:ext cx="2538841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9454E43-0991-656D-B32B-A2003A5ABBB8}"/>
              </a:ext>
            </a:extLst>
          </p:cNvPr>
          <p:cNvSpPr txBox="1"/>
          <p:nvPr/>
        </p:nvSpPr>
        <p:spPr>
          <a:xfrm>
            <a:off x="4071129" y="1164488"/>
            <a:ext cx="24945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Randomness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Generare un numero casuale di un intervallo predefinito nell'ambiente deterministico di una blockchain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3FC62FDA-CE06-46F2-D38A-147D42F2AB3E}"/>
              </a:ext>
            </a:extLst>
          </p:cNvPr>
          <p:cNvSpPr/>
          <p:nvPr/>
        </p:nvSpPr>
        <p:spPr>
          <a:xfrm>
            <a:off x="7025545" y="1118159"/>
            <a:ext cx="1920822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A959D92-B08D-C260-AADC-C832137C168E}"/>
              </a:ext>
            </a:extLst>
          </p:cNvPr>
          <p:cNvSpPr txBox="1"/>
          <p:nvPr/>
        </p:nvSpPr>
        <p:spPr>
          <a:xfrm>
            <a:off x="7036624" y="1177100"/>
            <a:ext cx="189866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Access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Restriction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Limitare l'accesso alle funzionalità del contratto secondo criteri adeguati.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4A281FD-AAFD-726E-0707-716F925537B9}"/>
              </a:ext>
            </a:extLst>
          </p:cNvPr>
          <p:cNvSpPr/>
          <p:nvPr/>
        </p:nvSpPr>
        <p:spPr>
          <a:xfrm>
            <a:off x="9384099" y="1113242"/>
            <a:ext cx="2370168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B03C271-B0A2-67D1-2293-1DD6C8182260}"/>
              </a:ext>
            </a:extLst>
          </p:cNvPr>
          <p:cNvSpPr txBox="1"/>
          <p:nvPr/>
        </p:nvSpPr>
        <p:spPr>
          <a:xfrm>
            <a:off x="9389639" y="1172183"/>
            <a:ext cx="235908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Checks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Effects</a:t>
            </a:r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 Interactions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Ridurre i rischi per contratti dannosi che dirottano il flusso dopo una chiamata esterna.</a:t>
            </a:r>
            <a:endParaRPr lang="it-IT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DD83BB-B1E6-3318-FEB3-FB7A01768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43" y="2781300"/>
            <a:ext cx="581371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4379F-D2CA-770F-AE56-03FE42610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BB7CF7D-92F5-D368-CA24-CB37CCE1D2EA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3B3D566-EF25-0964-E625-5FED0D07C13E}"/>
              </a:ext>
            </a:extLst>
          </p:cNvPr>
          <p:cNvSpPr txBox="1"/>
          <p:nvPr/>
        </p:nvSpPr>
        <p:spPr>
          <a:xfrm>
            <a:off x="-1912732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8D6967C-6AD5-4242-3F86-1FDFBFA46FEC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C1E8B79-DF8E-C463-D963-7E513A55E391}"/>
              </a:ext>
            </a:extLst>
          </p:cNvPr>
          <p:cNvSpPr txBox="1">
            <a:spLocks/>
          </p:cNvSpPr>
          <p:nvPr/>
        </p:nvSpPr>
        <p:spPr>
          <a:xfrm>
            <a:off x="359154" y="499525"/>
            <a:ext cx="158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Design Pattern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F845944-EE87-70C2-98CA-E21A8CBDDBE6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9C34DA-0F5D-2CF6-ACE9-3A5C2A2C6356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811EAB3-E71E-B7AC-B868-7580987D8DB8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F4A96D0-04EA-BA93-4A26-A20F9775D18C}"/>
              </a:ext>
            </a:extLst>
          </p:cNvPr>
          <p:cNvSpPr txBox="1"/>
          <p:nvPr/>
        </p:nvSpPr>
        <p:spPr>
          <a:xfrm>
            <a:off x="1948139" y="543474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CF63D253-21CB-62AA-A650-FADB21FFBADF}"/>
              </a:ext>
            </a:extLst>
          </p:cNvPr>
          <p:cNvSpPr/>
          <p:nvPr/>
        </p:nvSpPr>
        <p:spPr>
          <a:xfrm>
            <a:off x="437732" y="1113242"/>
            <a:ext cx="3173508" cy="8143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05675F1-2D84-CFA9-8597-FFA6F6D8EA02}"/>
              </a:ext>
            </a:extLst>
          </p:cNvPr>
          <p:cNvSpPr txBox="1"/>
          <p:nvPr/>
        </p:nvSpPr>
        <p:spPr>
          <a:xfrm>
            <a:off x="437732" y="1151069"/>
            <a:ext cx="3173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Guard Check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Garantire che il comportamento di uno smart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contract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e i suoi parametri di input siano quelli previsti.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FDE89144-5765-A316-9975-E9BC031B476B}"/>
              </a:ext>
            </a:extLst>
          </p:cNvPr>
          <p:cNvSpPr/>
          <p:nvPr/>
        </p:nvSpPr>
        <p:spPr>
          <a:xfrm>
            <a:off x="4048972" y="1113242"/>
            <a:ext cx="2538841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FF6B3D6-C4AA-3DD3-A2B8-DAF9C9A43F6C}"/>
              </a:ext>
            </a:extLst>
          </p:cNvPr>
          <p:cNvSpPr txBox="1"/>
          <p:nvPr/>
        </p:nvSpPr>
        <p:spPr>
          <a:xfrm>
            <a:off x="4071129" y="1164488"/>
            <a:ext cx="24945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Randomness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Generare un numero casuale di un intervallo predefinito nell'ambiente deterministico di una blockchain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E720F071-B5DA-3E70-4058-29068E68F456}"/>
              </a:ext>
            </a:extLst>
          </p:cNvPr>
          <p:cNvSpPr/>
          <p:nvPr/>
        </p:nvSpPr>
        <p:spPr>
          <a:xfrm>
            <a:off x="7025545" y="1118159"/>
            <a:ext cx="1920822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D97A011-DF65-563B-D4B0-17C95764C074}"/>
              </a:ext>
            </a:extLst>
          </p:cNvPr>
          <p:cNvSpPr txBox="1"/>
          <p:nvPr/>
        </p:nvSpPr>
        <p:spPr>
          <a:xfrm>
            <a:off x="7036624" y="1177100"/>
            <a:ext cx="189866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Access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Restriction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Limitare l'accesso alle funzionalità del contratto secondo criteri adeguati.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4E9B279-869A-9467-81CB-0495145B0C9D}"/>
              </a:ext>
            </a:extLst>
          </p:cNvPr>
          <p:cNvSpPr/>
          <p:nvPr/>
        </p:nvSpPr>
        <p:spPr>
          <a:xfrm>
            <a:off x="9384099" y="1113242"/>
            <a:ext cx="2370168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EB803B-13B9-57AA-9DCA-9170E3F16E6C}"/>
              </a:ext>
            </a:extLst>
          </p:cNvPr>
          <p:cNvSpPr txBox="1"/>
          <p:nvPr/>
        </p:nvSpPr>
        <p:spPr>
          <a:xfrm>
            <a:off x="9389639" y="1172183"/>
            <a:ext cx="235908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Checks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Effects</a:t>
            </a:r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 Interactions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Ridurre i rischi per contratti dannosi che dirottano il flusso dopo una chiamata esterna.</a:t>
            </a:r>
            <a:endParaRPr lang="it-IT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1F2E1D-AEDC-3AF0-516B-3350DA6A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91" y="3770968"/>
            <a:ext cx="5431651" cy="2394599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0E40667-0B19-7639-8A14-3F53B0119EBB}"/>
              </a:ext>
            </a:extLst>
          </p:cNvPr>
          <p:cNvSpPr/>
          <p:nvPr/>
        </p:nvSpPr>
        <p:spPr>
          <a:xfrm>
            <a:off x="437732" y="2266497"/>
            <a:ext cx="2191168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23ED04-420E-82EA-A6D6-B6010883837A}"/>
              </a:ext>
            </a:extLst>
          </p:cNvPr>
          <p:cNvSpPr txBox="1"/>
          <p:nvPr/>
        </p:nvSpPr>
        <p:spPr>
          <a:xfrm>
            <a:off x="440502" y="2325438"/>
            <a:ext cx="218562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Secure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Ether</a:t>
            </a:r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 Transfer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Trasferire in maniera sicura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Ether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da un contratto a un altro indirizzo.</a:t>
            </a:r>
            <a:endParaRPr lang="it-IT" sz="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4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4B108-0EF1-355F-38C0-1531EF2C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05BA05F-341E-0E28-B792-5A8FDFCECE9F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D819917-1DE7-044B-494F-2CFD2034F2DF}"/>
              </a:ext>
            </a:extLst>
          </p:cNvPr>
          <p:cNvSpPr txBox="1"/>
          <p:nvPr/>
        </p:nvSpPr>
        <p:spPr>
          <a:xfrm>
            <a:off x="-1912732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8260BD8-040B-C181-A35F-C9261BEF1CC6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E06A3A0-B34C-3BEE-7F09-C7FCDD71809F}"/>
              </a:ext>
            </a:extLst>
          </p:cNvPr>
          <p:cNvSpPr txBox="1">
            <a:spLocks/>
          </p:cNvSpPr>
          <p:nvPr/>
        </p:nvSpPr>
        <p:spPr>
          <a:xfrm>
            <a:off x="359154" y="499525"/>
            <a:ext cx="158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Design Pattern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C425553-5213-BD4B-0FE5-DB122ADBF71B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C036072-5FD4-EAE3-CFF5-F18EA0CE4612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DD7F39E-CF95-6768-D375-624D97FB0803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9625B20-29A3-2749-6FC8-DFCC10D088BC}"/>
              </a:ext>
            </a:extLst>
          </p:cNvPr>
          <p:cNvSpPr txBox="1"/>
          <p:nvPr/>
        </p:nvSpPr>
        <p:spPr>
          <a:xfrm>
            <a:off x="1948139" y="543474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89E198E9-F8EA-46BB-E50E-30C660839490}"/>
              </a:ext>
            </a:extLst>
          </p:cNvPr>
          <p:cNvSpPr/>
          <p:nvPr/>
        </p:nvSpPr>
        <p:spPr>
          <a:xfrm>
            <a:off x="437732" y="1113242"/>
            <a:ext cx="3173508" cy="8143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E1A8BB9-04B4-1456-C85D-7AF2171B3D3A}"/>
              </a:ext>
            </a:extLst>
          </p:cNvPr>
          <p:cNvSpPr txBox="1"/>
          <p:nvPr/>
        </p:nvSpPr>
        <p:spPr>
          <a:xfrm>
            <a:off x="437732" y="1151069"/>
            <a:ext cx="3173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Guard Check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Garantire che il comportamento di uno smart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contract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e i suoi parametri di input siano quelli previsti.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A5C9A53D-A9B3-F645-9A8A-AD66F0344414}"/>
              </a:ext>
            </a:extLst>
          </p:cNvPr>
          <p:cNvSpPr/>
          <p:nvPr/>
        </p:nvSpPr>
        <p:spPr>
          <a:xfrm>
            <a:off x="4048972" y="1113242"/>
            <a:ext cx="2538841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5C8CFB0-F800-0601-094E-BCBF26E6B836}"/>
              </a:ext>
            </a:extLst>
          </p:cNvPr>
          <p:cNvSpPr txBox="1"/>
          <p:nvPr/>
        </p:nvSpPr>
        <p:spPr>
          <a:xfrm>
            <a:off x="4071129" y="1164488"/>
            <a:ext cx="24945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Randomness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Generare un numero casuale di un intervallo predefinito nell'ambiente deterministico di una blockchain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2A37750-1E84-FA0C-04FA-F02B4AAD69A2}"/>
              </a:ext>
            </a:extLst>
          </p:cNvPr>
          <p:cNvSpPr/>
          <p:nvPr/>
        </p:nvSpPr>
        <p:spPr>
          <a:xfrm>
            <a:off x="7025545" y="1118159"/>
            <a:ext cx="1920822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897EFAD-3FD8-EF74-9597-0C9E20690A80}"/>
              </a:ext>
            </a:extLst>
          </p:cNvPr>
          <p:cNvSpPr txBox="1"/>
          <p:nvPr/>
        </p:nvSpPr>
        <p:spPr>
          <a:xfrm>
            <a:off x="7036624" y="1177100"/>
            <a:ext cx="189866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Access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Restriction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Limitare l'accesso alle funzionalità del contratto secondo criteri adeguati.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F38C414-39A0-E8C1-3476-85C7A509F3C5}"/>
              </a:ext>
            </a:extLst>
          </p:cNvPr>
          <p:cNvSpPr/>
          <p:nvPr/>
        </p:nvSpPr>
        <p:spPr>
          <a:xfrm>
            <a:off x="9384099" y="1113242"/>
            <a:ext cx="2370168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619BE4-23AD-DADD-C530-4813CA881996}"/>
              </a:ext>
            </a:extLst>
          </p:cNvPr>
          <p:cNvSpPr txBox="1"/>
          <p:nvPr/>
        </p:nvSpPr>
        <p:spPr>
          <a:xfrm>
            <a:off x="9389639" y="1172183"/>
            <a:ext cx="235908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Checks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Effects</a:t>
            </a:r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 Interactions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Ridurre i rischi per contratti dannosi che dirottano il flusso dopo una chiamata esterna.</a:t>
            </a:r>
            <a:endParaRPr lang="it-IT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3EB5287-44AC-C2B1-C5A7-8DE4571EFB15}"/>
              </a:ext>
            </a:extLst>
          </p:cNvPr>
          <p:cNvSpPr/>
          <p:nvPr/>
        </p:nvSpPr>
        <p:spPr>
          <a:xfrm>
            <a:off x="437732" y="2266497"/>
            <a:ext cx="2191168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6FCA8F2-4182-5F79-DBD4-1817365A49B5}"/>
              </a:ext>
            </a:extLst>
          </p:cNvPr>
          <p:cNvSpPr txBox="1"/>
          <p:nvPr/>
        </p:nvSpPr>
        <p:spPr>
          <a:xfrm>
            <a:off x="440502" y="2325438"/>
            <a:ext cx="218562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Secure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Ether</a:t>
            </a:r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 Transfer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Trasferire in maniera sicura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Ether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da un contratto a un altro indirizzo.</a:t>
            </a:r>
            <a:endParaRPr lang="it-IT" sz="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5AEEB04-6EB3-6F71-5F36-07BD04DACCBB}"/>
              </a:ext>
            </a:extLst>
          </p:cNvPr>
          <p:cNvSpPr/>
          <p:nvPr/>
        </p:nvSpPr>
        <p:spPr>
          <a:xfrm>
            <a:off x="3063861" y="2266497"/>
            <a:ext cx="1962568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BF166F-23B2-5B83-1739-2502405984BB}"/>
              </a:ext>
            </a:extLst>
          </p:cNvPr>
          <p:cNvSpPr txBox="1"/>
          <p:nvPr/>
        </p:nvSpPr>
        <p:spPr>
          <a:xfrm>
            <a:off x="3065246" y="2325438"/>
            <a:ext cx="195979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Pull over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Push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Spostare il rischio associato al trasferimento di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Ether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all'utente.</a:t>
            </a:r>
            <a:endParaRPr lang="it-IT" sz="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F42315F-4795-030E-5933-AB1D907C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3720495"/>
            <a:ext cx="5867400" cy="253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94652-98F0-33B6-3F36-EAA3812F8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FA16A0A-DD3D-0C54-EDE0-8B52649B3839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E92E78-AAFC-474D-ABA9-2471AD837251}"/>
              </a:ext>
            </a:extLst>
          </p:cNvPr>
          <p:cNvSpPr txBox="1"/>
          <p:nvPr/>
        </p:nvSpPr>
        <p:spPr>
          <a:xfrm>
            <a:off x="-1912732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CF65011-143F-F583-E1EF-CA110DB514D7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FB93A9B-9A7F-818D-569C-119A5B78F824}"/>
              </a:ext>
            </a:extLst>
          </p:cNvPr>
          <p:cNvSpPr txBox="1">
            <a:spLocks/>
          </p:cNvSpPr>
          <p:nvPr/>
        </p:nvSpPr>
        <p:spPr>
          <a:xfrm>
            <a:off x="359154" y="499525"/>
            <a:ext cx="158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Design Pattern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D39927-807C-8787-4BF0-8C645CA7A1E8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FE75592-23D1-F74F-4901-9DD6F616EEDA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FA50D8F-A79B-4058-0E19-D65218D29068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0096F42-8996-8507-EFF3-8C181D6FFE15}"/>
              </a:ext>
            </a:extLst>
          </p:cNvPr>
          <p:cNvSpPr txBox="1"/>
          <p:nvPr/>
        </p:nvSpPr>
        <p:spPr>
          <a:xfrm>
            <a:off x="1948139" y="543474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9BB82FD-34C1-C8F4-5621-621AFDD4DD52}"/>
              </a:ext>
            </a:extLst>
          </p:cNvPr>
          <p:cNvSpPr/>
          <p:nvPr/>
        </p:nvSpPr>
        <p:spPr>
          <a:xfrm>
            <a:off x="437732" y="1113242"/>
            <a:ext cx="3173508" cy="8143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8FBAD89-D024-1EAA-1045-28EEE3965D19}"/>
              </a:ext>
            </a:extLst>
          </p:cNvPr>
          <p:cNvSpPr txBox="1"/>
          <p:nvPr/>
        </p:nvSpPr>
        <p:spPr>
          <a:xfrm>
            <a:off x="437732" y="1151069"/>
            <a:ext cx="3173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Guard Check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Garantire che il comportamento di uno smart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contract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e i suoi parametri di input siano quelli previsti.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0860BBD4-BF59-C84B-F84C-3848D5683799}"/>
              </a:ext>
            </a:extLst>
          </p:cNvPr>
          <p:cNvSpPr/>
          <p:nvPr/>
        </p:nvSpPr>
        <p:spPr>
          <a:xfrm>
            <a:off x="4048972" y="1113242"/>
            <a:ext cx="2538841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F1736B4-7528-A439-DEC9-A1F10E338A9E}"/>
              </a:ext>
            </a:extLst>
          </p:cNvPr>
          <p:cNvSpPr txBox="1"/>
          <p:nvPr/>
        </p:nvSpPr>
        <p:spPr>
          <a:xfrm>
            <a:off x="4071129" y="1164488"/>
            <a:ext cx="24945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Randomness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Generare un numero casuale di un intervallo predefinito nell'ambiente deterministico di una blockchain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C889B272-35DA-BBD3-342A-B60B205319E9}"/>
              </a:ext>
            </a:extLst>
          </p:cNvPr>
          <p:cNvSpPr/>
          <p:nvPr/>
        </p:nvSpPr>
        <p:spPr>
          <a:xfrm>
            <a:off x="7025545" y="1118159"/>
            <a:ext cx="1920822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21C32C0-C458-3BA2-E217-1A558A57479A}"/>
              </a:ext>
            </a:extLst>
          </p:cNvPr>
          <p:cNvSpPr txBox="1"/>
          <p:nvPr/>
        </p:nvSpPr>
        <p:spPr>
          <a:xfrm>
            <a:off x="7036624" y="1177100"/>
            <a:ext cx="189866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Access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Restriction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Limitare l'accesso alle funzionalità del contratto secondo criteri adeguati.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C53D75F-CE67-9833-B642-F7FB7172C063}"/>
              </a:ext>
            </a:extLst>
          </p:cNvPr>
          <p:cNvSpPr/>
          <p:nvPr/>
        </p:nvSpPr>
        <p:spPr>
          <a:xfrm>
            <a:off x="9384099" y="1113242"/>
            <a:ext cx="2370168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6B165B-D505-C0D2-AC9C-CF72F6522ADD}"/>
              </a:ext>
            </a:extLst>
          </p:cNvPr>
          <p:cNvSpPr txBox="1"/>
          <p:nvPr/>
        </p:nvSpPr>
        <p:spPr>
          <a:xfrm>
            <a:off x="9389639" y="1172183"/>
            <a:ext cx="235908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Checks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Effects</a:t>
            </a:r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 Interactions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Ridurre i rischi per contratti dannosi che dirottano il flusso dopo una chiamata esterna.</a:t>
            </a:r>
            <a:endParaRPr lang="it-IT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120D4B6-2508-C3C8-EA96-798A911E2FA8}"/>
              </a:ext>
            </a:extLst>
          </p:cNvPr>
          <p:cNvSpPr/>
          <p:nvPr/>
        </p:nvSpPr>
        <p:spPr>
          <a:xfrm>
            <a:off x="437732" y="2266497"/>
            <a:ext cx="2191168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8776DF7-7AC7-84B9-C486-F2311B672943}"/>
              </a:ext>
            </a:extLst>
          </p:cNvPr>
          <p:cNvSpPr txBox="1"/>
          <p:nvPr/>
        </p:nvSpPr>
        <p:spPr>
          <a:xfrm>
            <a:off x="440502" y="2325438"/>
            <a:ext cx="218562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Secure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Ether</a:t>
            </a:r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 Transfer</a:t>
            </a: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Trasferire in maniera sicura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Ether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da un contratto a un altro indirizzo.</a:t>
            </a:r>
            <a:endParaRPr lang="it-IT" sz="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CE9CE5E1-E79E-308C-124C-6DA4378DE1C8}"/>
              </a:ext>
            </a:extLst>
          </p:cNvPr>
          <p:cNvSpPr/>
          <p:nvPr/>
        </p:nvSpPr>
        <p:spPr>
          <a:xfrm>
            <a:off x="3063861" y="2266497"/>
            <a:ext cx="1962568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DB3F08-1A31-1A01-33EA-2885E274C38C}"/>
              </a:ext>
            </a:extLst>
          </p:cNvPr>
          <p:cNvSpPr txBox="1"/>
          <p:nvPr/>
        </p:nvSpPr>
        <p:spPr>
          <a:xfrm>
            <a:off x="3065246" y="2325438"/>
            <a:ext cx="195979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Pull over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Push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Spostare il rischio associato al trasferimento di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Ether</a:t>
            </a:r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 all'utente.</a:t>
            </a:r>
            <a:endParaRPr lang="it-IT" sz="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AC9E8302-79CF-CCFC-00F2-4182CEBBC931}"/>
              </a:ext>
            </a:extLst>
          </p:cNvPr>
          <p:cNvSpPr/>
          <p:nvPr/>
        </p:nvSpPr>
        <p:spPr>
          <a:xfrm>
            <a:off x="5463210" y="2266497"/>
            <a:ext cx="1962568" cy="8411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F1B108E-6540-668A-6070-058D54DE6A01}"/>
              </a:ext>
            </a:extLst>
          </p:cNvPr>
          <p:cNvSpPr txBox="1"/>
          <p:nvPr/>
        </p:nvSpPr>
        <p:spPr>
          <a:xfrm>
            <a:off x="5464595" y="2325438"/>
            <a:ext cx="195979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Factory</a:t>
            </a:r>
            <a:r>
              <a:rPr lang="it-IT" sz="11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creation</a:t>
            </a:r>
            <a:endParaRPr lang="it-IT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it-IT" sz="1000" dirty="0">
                <a:latin typeface="Poppins" panose="00000500000000000000" pitchFamily="2" charset="0"/>
                <a:cs typeface="Poppins" panose="00000500000000000000" pitchFamily="2" charset="0"/>
              </a:rPr>
              <a:t>Creazione di contratto figlio da parte di un genitore che funge da </a:t>
            </a:r>
            <a:r>
              <a:rPr lang="it-IT" sz="1000" dirty="0" err="1">
                <a:latin typeface="Poppins" panose="00000500000000000000" pitchFamily="2" charset="0"/>
                <a:cs typeface="Poppins" panose="00000500000000000000" pitchFamily="2" charset="0"/>
              </a:rPr>
              <a:t>factory</a:t>
            </a:r>
            <a:endParaRPr lang="it-IT" sz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927DBC1-7EDA-57A2-B1C6-137C1673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09" y="3747381"/>
            <a:ext cx="5498969" cy="24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3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88962-B141-7B1B-0544-441C2C20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87B47549-8F4D-7BF0-B02D-AF48D45FC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23" y="0"/>
            <a:ext cx="4636093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E56FA0-1AB2-7BE3-2691-32A313324DAD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637EFA-F38E-EB27-8046-D5D5D3741B02}"/>
              </a:ext>
            </a:extLst>
          </p:cNvPr>
          <p:cNvSpPr txBox="1"/>
          <p:nvPr/>
        </p:nvSpPr>
        <p:spPr>
          <a:xfrm>
            <a:off x="-1912732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EB368C2-232C-168D-E08B-E6637F842519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95CA98-17C6-20DF-A85D-39860CE96FBC}"/>
              </a:ext>
            </a:extLst>
          </p:cNvPr>
          <p:cNvSpPr txBox="1">
            <a:spLocks/>
          </p:cNvSpPr>
          <p:nvPr/>
        </p:nvSpPr>
        <p:spPr>
          <a:xfrm>
            <a:off x="359154" y="499525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Testing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B3634CE-D59F-04E4-42D9-38E6F1E794E1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B9E640-1050-3969-4127-081CE2EC6FF7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22B3838-FB5B-B9E4-F1F4-A98E662DE02D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072630-5CC3-3BDC-46AA-34024A569B0D}"/>
              </a:ext>
            </a:extLst>
          </p:cNvPr>
          <p:cNvSpPr txBox="1"/>
          <p:nvPr/>
        </p:nvSpPr>
        <p:spPr>
          <a:xfrm>
            <a:off x="359154" y="1007166"/>
            <a:ext cx="518324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Per testare che tutti i contratti funzionino in maniera corretta è stato realizzato un set di test per ogni contratto.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In particolare sono stati realizzati: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20 test per il contratto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Campaign</a:t>
            </a:r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14 test per il contratto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CrowdfundingFactory</a:t>
            </a:r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14 test per il contratto NFT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2 test per il contratto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NFTFactory</a:t>
            </a:r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Per un totale di 50 test.</a:t>
            </a:r>
          </a:p>
        </p:txBody>
      </p:sp>
    </p:spTree>
    <p:extLst>
      <p:ext uri="{BB962C8B-B14F-4D97-AF65-F5344CB8AC3E}">
        <p14:creationId xmlns:p14="http://schemas.microsoft.com/office/powerpoint/2010/main" val="135737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8B39A-6A5C-0257-25E2-380AFCD19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71B3B0-EE43-A2EC-FAC6-959C1B3DC985}"/>
              </a:ext>
            </a:extLst>
          </p:cNvPr>
          <p:cNvSpPr txBox="1">
            <a:spLocks/>
          </p:cNvSpPr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0E43486-9942-EA89-842B-AEEE34C4684A}"/>
              </a:ext>
            </a:extLst>
          </p:cNvPr>
          <p:cNvSpPr txBox="1"/>
          <p:nvPr/>
        </p:nvSpPr>
        <p:spPr>
          <a:xfrm>
            <a:off x="-1912732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89847B8-3127-40D9-33FE-D1C044B9A62F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11B893-6304-0C0B-73F4-8734E5DE6488}"/>
              </a:ext>
            </a:extLst>
          </p:cNvPr>
          <p:cNvSpPr txBox="1">
            <a:spLocks/>
          </p:cNvSpPr>
          <p:nvPr/>
        </p:nvSpPr>
        <p:spPr>
          <a:xfrm>
            <a:off x="359154" y="499525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Testing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3A5562-263B-9613-3485-3FB030A05315}"/>
              </a:ext>
            </a:extLst>
          </p:cNvPr>
          <p:cNvSpPr txBox="1"/>
          <p:nvPr/>
        </p:nvSpPr>
        <p:spPr>
          <a:xfrm>
            <a:off x="-1333574" y="841572"/>
            <a:ext cx="128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73F7E7-0CD8-F277-9CB5-5921E596D3FC}"/>
              </a:ext>
            </a:extLst>
          </p:cNvPr>
          <p:cNvSpPr txBox="1"/>
          <p:nvPr/>
        </p:nvSpPr>
        <p:spPr>
          <a:xfrm>
            <a:off x="-228607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1A3C2C6-8D66-F37C-2156-2B7CF2A952DA}"/>
              </a:ext>
            </a:extLst>
          </p:cNvPr>
          <p:cNvSpPr txBox="1"/>
          <p:nvPr/>
        </p:nvSpPr>
        <p:spPr>
          <a:xfrm>
            <a:off x="-1676475" y="853278"/>
            <a:ext cx="148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39A2E6-B32E-8D27-FCF1-C31C410804D9}"/>
              </a:ext>
            </a:extLst>
          </p:cNvPr>
          <p:cNvSpPr txBox="1"/>
          <p:nvPr/>
        </p:nvSpPr>
        <p:spPr>
          <a:xfrm>
            <a:off x="359154" y="1007166"/>
            <a:ext cx="518324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Per rendere più efficiente il processo di sviluppo è stata realizzata una GitHub Action. L’automazione dei test tramite una GitHub Action permette di garantire la qualità del codice eseguendo verifiche ad ogni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commit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o pull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sul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branch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`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main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`. 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Questo workflow utilizza un runner Ubuntu per configurare l’ambiente Node.js, installare le dipendenze del progetto e avviare un nodo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Ethereum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locale tramite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Hardhat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Una volta verificata la disponibilità del nodo, vengono eseguiti automaticamente i test definiti nel progetto, fornendo un feedback immediato su eventuali errori o regressioni. 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Questa soluzione migliora l’efficienza dello sviluppo, riduce il rischio di errori manuali e integra una metodologia di integrazione continua (CI), assicurando che ogni modifica sia testata prima di essere integrata nel codice principale.</a:t>
            </a:r>
          </a:p>
        </p:txBody>
      </p:sp>
      <p:pic>
        <p:nvPicPr>
          <p:cNvPr id="6" name="Immagine 5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F90AA1BB-E659-A979-6F2F-80207B9F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2750"/>
            <a:ext cx="5671945" cy="29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2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DCDB9-3182-D2D4-B890-E2161323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2F9FB2-1A6E-C267-AFBE-CDC5F8A5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278DED-6B30-97B3-724D-87641C9F0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DAF88D-36E0-8CF5-103A-B95C685C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00163B28-1CB3-BAAA-EE9D-1E096F225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D0332AD-200D-27EF-E866-0E6001988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B04C79-B947-ED86-2C3D-BC9FDB117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35584A-50DC-A261-3CB7-085375659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296FDE1-5901-AE67-E7AF-19709CE3A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1DB68DF-B41B-BB53-AE10-0C087C395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9C4AFE-73A6-B2ED-33B6-96CA8110CD70}"/>
              </a:ext>
            </a:extLst>
          </p:cNvPr>
          <p:cNvSpPr txBox="1"/>
          <p:nvPr/>
        </p:nvSpPr>
        <p:spPr>
          <a:xfrm>
            <a:off x="359153" y="2045807"/>
            <a:ext cx="473731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t-IT" sz="1400" dirty="0" err="1"/>
              <a:t>Grow</a:t>
            </a:r>
            <a:r>
              <a:rPr lang="it-IT" sz="1400" dirty="0"/>
              <a:t> permette a qualsiasi utente della blockchain di creare una nuova campagna di crowdfunding al costo di 0.2 ETH. Questo costo sfavorisce la creazione di campagne fasulle. </a:t>
            </a:r>
          </a:p>
          <a:p>
            <a:pPr algn="just">
              <a:spcAft>
                <a:spcPts val="600"/>
              </a:spcAft>
            </a:pPr>
            <a:endParaRPr lang="it-IT" sz="1400" dirty="0"/>
          </a:p>
          <a:p>
            <a:pPr algn="just">
              <a:spcAft>
                <a:spcPts val="600"/>
              </a:spcAft>
            </a:pPr>
            <a:r>
              <a:rPr lang="it-IT" sz="1400" dirty="0"/>
              <a:t>Per riscuotere le donazioni di una campagna è necessario mandare un contributo di 0.2 ETH, per questo motivo l’obiettivo minimo di target delle campagne imposto dalla piattaforma è di 0.4 ETH.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554DF9-E0F5-F177-815D-A3401ADC6C7B}"/>
              </a:ext>
            </a:extLst>
          </p:cNvPr>
          <p:cNvSpPr txBox="1"/>
          <p:nvPr/>
        </p:nvSpPr>
        <p:spPr>
          <a:xfrm>
            <a:off x="359154" y="157881"/>
            <a:ext cx="3474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latin typeface="Montserrat" panose="00000500000000000000" pitchFamily="2" charset="0"/>
              </a:rPr>
              <a:t>Grow</a:t>
            </a:r>
            <a:endParaRPr lang="it-IT" sz="1400" b="1" dirty="0">
              <a:latin typeface="Montserrat" panose="00000500000000000000" pitchFamily="2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92B402B4-148F-2F66-3127-8F6D41BF19A4}"/>
              </a:ext>
            </a:extLst>
          </p:cNvPr>
          <p:cNvSpPr/>
          <p:nvPr/>
        </p:nvSpPr>
        <p:spPr>
          <a:xfrm>
            <a:off x="359153" y="864905"/>
            <a:ext cx="1404257" cy="789215"/>
          </a:xfrm>
          <a:prstGeom prst="roundRect">
            <a:avLst>
              <a:gd name="adj" fmla="val 251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Montserrat" pitchFamily="2" charset="0"/>
              </a:rPr>
              <a:t>Crea</a:t>
            </a:r>
          </a:p>
        </p:txBody>
      </p:sp>
    </p:spTree>
    <p:extLst>
      <p:ext uri="{BB962C8B-B14F-4D97-AF65-F5344CB8AC3E}">
        <p14:creationId xmlns:p14="http://schemas.microsoft.com/office/powerpoint/2010/main" val="2715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EC27E3-8DE4-7143-D43E-962E6ABE5B4E}"/>
              </a:ext>
            </a:extLst>
          </p:cNvPr>
          <p:cNvSpPr txBox="1"/>
          <p:nvPr/>
        </p:nvSpPr>
        <p:spPr>
          <a:xfrm>
            <a:off x="892818" y="1370171"/>
            <a:ext cx="508558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Montserrat" pitchFamily="2" charset="0"/>
                <a:ea typeface="Roboto" panose="02000000000000000000" pitchFamily="2" charset="0"/>
                <a:cs typeface="+mj-cs"/>
              </a:rPr>
              <a:t>Frontend</a:t>
            </a:r>
          </a:p>
        </p:txBody>
      </p:sp>
      <p:sp>
        <p:nvSpPr>
          <p:cNvPr id="13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disegno, Arte bambini, cartone animato, illustrazione&#10;&#10;Descrizione generata automaticamente">
            <a:extLst>
              <a:ext uri="{FF2B5EF4-FFF2-40B4-BE49-F238E27FC236}">
                <a16:creationId xmlns:a16="http://schemas.microsoft.com/office/drawing/2014/main" id="{6FC78CBD-B0AF-F5AC-2804-4A4616C25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>
          <a:xfrm>
            <a:off x="6521381" y="773723"/>
            <a:ext cx="5194998" cy="5194998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5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94F37C-8E60-8129-CA1A-0B5C6A6A00D8}"/>
              </a:ext>
            </a:extLst>
          </p:cNvPr>
          <p:cNvSpPr txBox="1">
            <a:spLocks/>
          </p:cNvSpPr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247727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DF6ED9-6888-EB74-3DCF-487073755306}"/>
              </a:ext>
            </a:extLst>
          </p:cNvPr>
          <p:cNvSpPr txBox="1">
            <a:spLocks/>
          </p:cNvSpPr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80EF8B-DD99-5342-F4C7-F1724588C07D}"/>
              </a:ext>
            </a:extLst>
          </p:cNvPr>
          <p:cNvSpPr txBox="1"/>
          <p:nvPr/>
        </p:nvSpPr>
        <p:spPr>
          <a:xfrm>
            <a:off x="359154" y="419491"/>
            <a:ext cx="1007003" cy="2616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>
                <a:latin typeface="Montserrat" pitchFamily="2" charset="0"/>
                <a:ea typeface="Roboto" panose="02000000000000000000" pitchFamily="2" charset="0"/>
                <a:cs typeface="+mj-cs"/>
              </a:rPr>
              <a:t>Frontend</a:t>
            </a:r>
            <a:endParaRPr lang="en-US" sz="1600" b="1" dirty="0">
              <a:latin typeface="Montserrat" pitchFamily="2" charset="0"/>
              <a:ea typeface="Roboto" panose="02000000000000000000" pitchFamily="2" charset="0"/>
              <a:cs typeface="+mj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D9D32E-4E48-754D-E46C-6F41661ECAD1}"/>
              </a:ext>
            </a:extLst>
          </p:cNvPr>
          <p:cNvSpPr txBox="1"/>
          <p:nvPr/>
        </p:nvSpPr>
        <p:spPr>
          <a:xfrm>
            <a:off x="359154" y="1007166"/>
            <a:ext cx="51832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Per realizzare il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frontend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del progetto è stato utilizzato il framework React.js in combinazione con la libreria Ethers.js e l’integrazione con un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wallet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manager, in questo caso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MetaMask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La combinazione di queste tecnologie permette la creazione di una piattaforma web altamente personalizzabile.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Nasce quindi la piattaforma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Grow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6DAB31-A363-9BCE-BAD2-E67FFC56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599" y="2090737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F2D98367-9CC0-3D83-D39D-5ADA0FF34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6107" y="2144854"/>
            <a:ext cx="1571625" cy="29527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E4A3124-65AE-6283-D043-5EB0A9E73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5070" y="1467965"/>
            <a:ext cx="1137029" cy="9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multimediale, Sistema operativo&#10;&#10;Descrizione generata automaticamente">
            <a:extLst>
              <a:ext uri="{FF2B5EF4-FFF2-40B4-BE49-F238E27FC236}">
                <a16:creationId xmlns:a16="http://schemas.microsoft.com/office/drawing/2014/main" id="{D6FF7C99-E33B-4777-AF60-2F63E2744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821" y="1524744"/>
            <a:ext cx="5019281" cy="396239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FAB986-73E4-FC30-9CE7-59825D922931}"/>
              </a:ext>
            </a:extLst>
          </p:cNvPr>
          <p:cNvSpPr txBox="1"/>
          <p:nvPr/>
        </p:nvSpPr>
        <p:spPr>
          <a:xfrm>
            <a:off x="359154" y="3505944"/>
            <a:ext cx="4136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effectLst/>
                <a:latin typeface="Alice" pitchFamily="2" charset="0"/>
                <a:ea typeface="Alice" pitchFamily="2" charset="0"/>
              </a:rPr>
              <a:t>Decentralized</a:t>
            </a:r>
            <a:r>
              <a:rPr lang="it-IT" dirty="0">
                <a:effectLst/>
                <a:latin typeface="Alice" pitchFamily="2" charset="0"/>
                <a:ea typeface="Alice" pitchFamily="2" charset="0"/>
              </a:rPr>
              <a:t> Crowdfunding Platform </a:t>
            </a:r>
            <a:endParaRPr lang="it-IT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3278F6-C409-5B80-581C-310D733A6096}"/>
              </a:ext>
            </a:extLst>
          </p:cNvPr>
          <p:cNvSpPr txBox="1"/>
          <p:nvPr/>
        </p:nvSpPr>
        <p:spPr>
          <a:xfrm>
            <a:off x="359154" y="2982724"/>
            <a:ext cx="3474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latin typeface="Montserrat" panose="00000500000000000000" pitchFamily="2" charset="0"/>
              </a:rPr>
              <a:t>Grow</a:t>
            </a:r>
            <a:endParaRPr lang="it-IT" sz="28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441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4DF0-B7ED-99CB-22F9-43057A4AD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, schermata, software, Computer tablet&#10;&#10;Descrizione generata automaticamente">
            <a:extLst>
              <a:ext uri="{FF2B5EF4-FFF2-40B4-BE49-F238E27FC236}">
                <a16:creationId xmlns:a16="http://schemas.microsoft.com/office/drawing/2014/main" id="{A00DF285-0D87-4B8F-21B4-1BA52FA11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0019">
            <a:off x="359152" y="1924019"/>
            <a:ext cx="5020802" cy="3963600"/>
          </a:xfrm>
          <a:prstGeom prst="rect">
            <a:avLst/>
          </a:prstGeom>
        </p:spPr>
      </p:pic>
      <p:pic>
        <p:nvPicPr>
          <p:cNvPr id="19" name="Immagine 18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8F72B0C2-66B4-9A5D-80A2-3CCF139E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412">
            <a:off x="357633" y="1924019"/>
            <a:ext cx="5020802" cy="3963600"/>
          </a:xfrm>
          <a:prstGeom prst="rect">
            <a:avLst/>
          </a:prstGeom>
        </p:spPr>
      </p:pic>
      <p:pic>
        <p:nvPicPr>
          <p:cNvPr id="15" name="Immagine 14" descr="Immagine che contiene testo, schermata, software, Computer tablet&#10;&#10;Descrizione generata automaticamente">
            <a:extLst>
              <a:ext uri="{FF2B5EF4-FFF2-40B4-BE49-F238E27FC236}">
                <a16:creationId xmlns:a16="http://schemas.microsoft.com/office/drawing/2014/main" id="{A1C47103-6CE1-928F-E03F-3A1A5F1A7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0625">
            <a:off x="567669" y="1826546"/>
            <a:ext cx="5020802" cy="39636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47464D-286D-E3C7-3365-11E0F8C7DA57}"/>
              </a:ext>
            </a:extLst>
          </p:cNvPr>
          <p:cNvSpPr txBox="1"/>
          <p:nvPr/>
        </p:nvSpPr>
        <p:spPr>
          <a:xfrm>
            <a:off x="359154" y="795995"/>
            <a:ext cx="4136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effectLst/>
                <a:latin typeface="Alice" pitchFamily="2" charset="0"/>
                <a:ea typeface="Alice" pitchFamily="2" charset="0"/>
              </a:rPr>
              <a:t>Decentralized</a:t>
            </a:r>
            <a:r>
              <a:rPr lang="it-IT" dirty="0">
                <a:effectLst/>
                <a:latin typeface="Alice" pitchFamily="2" charset="0"/>
                <a:ea typeface="Alice" pitchFamily="2" charset="0"/>
              </a:rPr>
              <a:t> Crowdfunding Platform </a:t>
            </a:r>
            <a:endParaRPr lang="it-IT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EDEDBA-7593-3166-D764-8D1C52555C8C}"/>
              </a:ext>
            </a:extLst>
          </p:cNvPr>
          <p:cNvSpPr txBox="1"/>
          <p:nvPr/>
        </p:nvSpPr>
        <p:spPr>
          <a:xfrm>
            <a:off x="359154" y="272775"/>
            <a:ext cx="3474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latin typeface="Montserrat" panose="00000500000000000000" pitchFamily="2" charset="0"/>
              </a:rPr>
              <a:t>Grow</a:t>
            </a:r>
            <a:endParaRPr lang="it-IT" sz="2800" b="1" dirty="0">
              <a:latin typeface="Montserrat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E9406D-3CA7-E5B1-8312-35FFD8FF4A42}"/>
              </a:ext>
            </a:extLst>
          </p:cNvPr>
          <p:cNvSpPr txBox="1"/>
          <p:nvPr/>
        </p:nvSpPr>
        <p:spPr>
          <a:xfrm>
            <a:off x="6440122" y="3182425"/>
            <a:ext cx="46313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latin typeface="Montserrat" pitchFamily="2" charset="0"/>
              </a:rPr>
              <a:t>Homepage</a:t>
            </a:r>
          </a:p>
        </p:txBody>
      </p:sp>
      <p:pic>
        <p:nvPicPr>
          <p:cNvPr id="13" name="Immagine 12" descr="Immagine che contiene testo, schermata, multimediale, Sistema operativo&#10;&#10;Descrizione generata automaticamente">
            <a:extLst>
              <a:ext uri="{FF2B5EF4-FFF2-40B4-BE49-F238E27FC236}">
                <a16:creationId xmlns:a16="http://schemas.microsoft.com/office/drawing/2014/main" id="{52544902-FAB9-A7B0-FC1C-A7C649304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4" y="1955631"/>
            <a:ext cx="5019281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912D-995F-BE32-7B2E-DD1A45552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12B9CC9E-5A7A-8972-5899-33E83504F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412">
            <a:off x="357633" y="1924019"/>
            <a:ext cx="5020802" cy="3963600"/>
          </a:xfrm>
          <a:prstGeom prst="rect">
            <a:avLst/>
          </a:prstGeom>
        </p:spPr>
      </p:pic>
      <p:pic>
        <p:nvPicPr>
          <p:cNvPr id="17" name="Immagine 16" descr="Immagine che contiene testo, schermata, software, Computer tablet&#10;&#10;Descrizione generata automaticamente">
            <a:extLst>
              <a:ext uri="{FF2B5EF4-FFF2-40B4-BE49-F238E27FC236}">
                <a16:creationId xmlns:a16="http://schemas.microsoft.com/office/drawing/2014/main" id="{6277C59B-D231-B583-933E-CB21B396C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0019">
            <a:off x="359152" y="1924019"/>
            <a:ext cx="5020802" cy="3963600"/>
          </a:xfrm>
          <a:prstGeom prst="rect">
            <a:avLst/>
          </a:prstGeom>
        </p:spPr>
      </p:pic>
      <p:pic>
        <p:nvPicPr>
          <p:cNvPr id="15" name="Immagine 14" descr="Immagine che contiene testo, schermata, software, Computer tablet&#10;&#10;Descrizione generata automaticamente">
            <a:extLst>
              <a:ext uri="{FF2B5EF4-FFF2-40B4-BE49-F238E27FC236}">
                <a16:creationId xmlns:a16="http://schemas.microsoft.com/office/drawing/2014/main" id="{BC3FA4D0-2941-67D8-6D18-8D56770E3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9" y="1826546"/>
            <a:ext cx="5020802" cy="39636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54A8E4-708D-BCA7-6B92-062EA8EC30C7}"/>
              </a:ext>
            </a:extLst>
          </p:cNvPr>
          <p:cNvSpPr txBox="1"/>
          <p:nvPr/>
        </p:nvSpPr>
        <p:spPr>
          <a:xfrm>
            <a:off x="359154" y="795995"/>
            <a:ext cx="4136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effectLst/>
                <a:latin typeface="Alice" pitchFamily="2" charset="0"/>
                <a:ea typeface="Alice" pitchFamily="2" charset="0"/>
              </a:rPr>
              <a:t>Decentralized</a:t>
            </a:r>
            <a:r>
              <a:rPr lang="it-IT" dirty="0">
                <a:effectLst/>
                <a:latin typeface="Alice" pitchFamily="2" charset="0"/>
                <a:ea typeface="Alice" pitchFamily="2" charset="0"/>
              </a:rPr>
              <a:t> Crowdfunding Platform </a:t>
            </a:r>
            <a:endParaRPr lang="it-IT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3BE28B-9085-58D6-4B1C-A6A99A07A732}"/>
              </a:ext>
            </a:extLst>
          </p:cNvPr>
          <p:cNvSpPr txBox="1"/>
          <p:nvPr/>
        </p:nvSpPr>
        <p:spPr>
          <a:xfrm>
            <a:off x="359154" y="272775"/>
            <a:ext cx="3474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latin typeface="Montserrat" panose="00000500000000000000" pitchFamily="2" charset="0"/>
              </a:rPr>
              <a:t>Grow</a:t>
            </a:r>
            <a:endParaRPr lang="it-IT" sz="2800" b="1" dirty="0">
              <a:latin typeface="Montserrat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BAC2E71-1F31-01A3-FAD2-A414719EE5BC}"/>
              </a:ext>
            </a:extLst>
          </p:cNvPr>
          <p:cNvSpPr txBox="1"/>
          <p:nvPr/>
        </p:nvSpPr>
        <p:spPr>
          <a:xfrm>
            <a:off x="5975088" y="2838850"/>
            <a:ext cx="60019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latin typeface="Montserrat" pitchFamily="2" charset="0"/>
              </a:rPr>
              <a:t>Crowdfunding</a:t>
            </a:r>
          </a:p>
          <a:p>
            <a:r>
              <a:rPr lang="it-IT" sz="6000" b="1" dirty="0" err="1">
                <a:latin typeface="Montserrat" pitchFamily="2" charset="0"/>
              </a:rPr>
              <a:t>Details</a:t>
            </a:r>
            <a:endParaRPr lang="it-IT" sz="6000" b="1" dirty="0">
              <a:latin typeface="Montserrat" pitchFamily="2" charset="0"/>
            </a:endParaRPr>
          </a:p>
        </p:txBody>
      </p:sp>
      <p:pic>
        <p:nvPicPr>
          <p:cNvPr id="13" name="Immagine 12" descr="Immagine che contiene testo, schermata, multimediale, Sistema operativo&#10;&#10;Descrizione generata automaticamente">
            <a:extLst>
              <a:ext uri="{FF2B5EF4-FFF2-40B4-BE49-F238E27FC236}">
                <a16:creationId xmlns:a16="http://schemas.microsoft.com/office/drawing/2014/main" id="{71E57F16-E1E2-0318-AA38-FFB2071DE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3263" y="1955631"/>
            <a:ext cx="5019281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962E9-0F0A-6F9B-803D-3CA31D1C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7F2E1A67-56E1-0F99-CABB-6DB6C48D9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412">
            <a:off x="357633" y="1924019"/>
            <a:ext cx="5020802" cy="3963600"/>
          </a:xfrm>
          <a:prstGeom prst="rect">
            <a:avLst/>
          </a:prstGeom>
        </p:spPr>
      </p:pic>
      <p:pic>
        <p:nvPicPr>
          <p:cNvPr id="17" name="Immagine 16" descr="Immagine che contiene testo, schermata, software, Computer tablet&#10;&#10;Descrizione generata automaticamente">
            <a:extLst>
              <a:ext uri="{FF2B5EF4-FFF2-40B4-BE49-F238E27FC236}">
                <a16:creationId xmlns:a16="http://schemas.microsoft.com/office/drawing/2014/main" id="{132023B5-1DD9-F3EE-1A6D-AFAF25A9C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2" y="1924019"/>
            <a:ext cx="5020802" cy="3963600"/>
          </a:xfrm>
          <a:prstGeom prst="rect">
            <a:avLst/>
          </a:prstGeom>
        </p:spPr>
      </p:pic>
      <p:pic>
        <p:nvPicPr>
          <p:cNvPr id="15" name="Immagine 14" descr="Immagine che contiene testo, schermata, software, Computer tablet&#10;&#10;Descrizione generata automaticamente">
            <a:extLst>
              <a:ext uri="{FF2B5EF4-FFF2-40B4-BE49-F238E27FC236}">
                <a16:creationId xmlns:a16="http://schemas.microsoft.com/office/drawing/2014/main" id="{059E0E32-56EA-4190-699B-53139D262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3263" y="1826546"/>
            <a:ext cx="5020802" cy="39636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FFD601-B6DD-BAFB-5247-68B7B2B9304D}"/>
              </a:ext>
            </a:extLst>
          </p:cNvPr>
          <p:cNvSpPr txBox="1"/>
          <p:nvPr/>
        </p:nvSpPr>
        <p:spPr>
          <a:xfrm>
            <a:off x="359154" y="795995"/>
            <a:ext cx="4136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effectLst/>
                <a:latin typeface="Alice" pitchFamily="2" charset="0"/>
                <a:ea typeface="Alice" pitchFamily="2" charset="0"/>
              </a:rPr>
              <a:t>Decentralized</a:t>
            </a:r>
            <a:r>
              <a:rPr lang="it-IT" dirty="0">
                <a:effectLst/>
                <a:latin typeface="Alice" pitchFamily="2" charset="0"/>
                <a:ea typeface="Alice" pitchFamily="2" charset="0"/>
              </a:rPr>
              <a:t> Crowdfunding Platform </a:t>
            </a:r>
            <a:endParaRPr lang="it-IT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BE4EA4A-D960-C00C-9152-2B596BDBAD84}"/>
              </a:ext>
            </a:extLst>
          </p:cNvPr>
          <p:cNvSpPr txBox="1"/>
          <p:nvPr/>
        </p:nvSpPr>
        <p:spPr>
          <a:xfrm>
            <a:off x="359154" y="272775"/>
            <a:ext cx="3474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latin typeface="Montserrat" panose="00000500000000000000" pitchFamily="2" charset="0"/>
              </a:rPr>
              <a:t>Grow</a:t>
            </a:r>
            <a:endParaRPr lang="it-IT" sz="2800" b="1" dirty="0">
              <a:latin typeface="Montserrat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243DDB6-3824-D85E-630C-CF40832F0CC7}"/>
              </a:ext>
            </a:extLst>
          </p:cNvPr>
          <p:cNvSpPr txBox="1"/>
          <p:nvPr/>
        </p:nvSpPr>
        <p:spPr>
          <a:xfrm>
            <a:off x="5975088" y="2838850"/>
            <a:ext cx="60019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latin typeface="Montserrat" pitchFamily="2" charset="0"/>
              </a:rPr>
              <a:t>Crowdfunding</a:t>
            </a:r>
          </a:p>
          <a:p>
            <a:r>
              <a:rPr lang="it-IT" sz="6000" b="1" dirty="0" err="1">
                <a:latin typeface="Montserrat" pitchFamily="2" charset="0"/>
              </a:rPr>
              <a:t>Creation</a:t>
            </a:r>
            <a:endParaRPr lang="it-IT" sz="6000" b="1" dirty="0">
              <a:latin typeface="Montserrat" pitchFamily="2" charset="0"/>
            </a:endParaRPr>
          </a:p>
        </p:txBody>
      </p:sp>
      <p:pic>
        <p:nvPicPr>
          <p:cNvPr id="13" name="Immagine 12" descr="Immagine che contiene testo, schermata, multimediale, Sistema operativo&#10;&#10;Descrizione generata automaticamente">
            <a:extLst>
              <a:ext uri="{FF2B5EF4-FFF2-40B4-BE49-F238E27FC236}">
                <a16:creationId xmlns:a16="http://schemas.microsoft.com/office/drawing/2014/main" id="{72C12D8B-0859-71DE-152C-DB199BC81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3263" y="1955631"/>
            <a:ext cx="5019281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2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1077C-FA4B-5E4A-BC3E-507AD95E7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7A666016-E054-E88C-50B7-90FB9FBA5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3" y="1924019"/>
            <a:ext cx="5020802" cy="3963600"/>
          </a:xfrm>
          <a:prstGeom prst="rect">
            <a:avLst/>
          </a:prstGeom>
        </p:spPr>
      </p:pic>
      <p:pic>
        <p:nvPicPr>
          <p:cNvPr id="17" name="Immagine 16" descr="Immagine che contiene testo, schermata, software, Computer tablet&#10;&#10;Descrizione generata automaticamente">
            <a:extLst>
              <a:ext uri="{FF2B5EF4-FFF2-40B4-BE49-F238E27FC236}">
                <a16:creationId xmlns:a16="http://schemas.microsoft.com/office/drawing/2014/main" id="{53F63C4D-8E61-71FA-828A-6A7A3E7A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4024" y="1924019"/>
            <a:ext cx="5020802" cy="3963600"/>
          </a:xfrm>
          <a:prstGeom prst="rect">
            <a:avLst/>
          </a:prstGeom>
        </p:spPr>
      </p:pic>
      <p:pic>
        <p:nvPicPr>
          <p:cNvPr id="15" name="Immagine 14" descr="Immagine che contiene testo, schermata, software, Computer tablet&#10;&#10;Descrizione generata automaticamente">
            <a:extLst>
              <a:ext uri="{FF2B5EF4-FFF2-40B4-BE49-F238E27FC236}">
                <a16:creationId xmlns:a16="http://schemas.microsoft.com/office/drawing/2014/main" id="{0B66A90C-DC42-AA5F-29C0-CF14E8117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3263" y="1826546"/>
            <a:ext cx="5020802" cy="39636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7339E4-6831-69D4-B427-336A3F4BAE50}"/>
              </a:ext>
            </a:extLst>
          </p:cNvPr>
          <p:cNvSpPr txBox="1"/>
          <p:nvPr/>
        </p:nvSpPr>
        <p:spPr>
          <a:xfrm>
            <a:off x="359154" y="795995"/>
            <a:ext cx="4136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effectLst/>
                <a:latin typeface="Alice" pitchFamily="2" charset="0"/>
                <a:ea typeface="Alice" pitchFamily="2" charset="0"/>
              </a:rPr>
              <a:t>Decentralized</a:t>
            </a:r>
            <a:r>
              <a:rPr lang="it-IT" dirty="0">
                <a:effectLst/>
                <a:latin typeface="Alice" pitchFamily="2" charset="0"/>
                <a:ea typeface="Alice" pitchFamily="2" charset="0"/>
              </a:rPr>
              <a:t> Crowdfunding Platform </a:t>
            </a:r>
            <a:endParaRPr lang="it-IT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C5C25D-1309-A8A3-C8F4-2CBFFFDBD4FC}"/>
              </a:ext>
            </a:extLst>
          </p:cNvPr>
          <p:cNvSpPr txBox="1"/>
          <p:nvPr/>
        </p:nvSpPr>
        <p:spPr>
          <a:xfrm>
            <a:off x="359154" y="272775"/>
            <a:ext cx="3474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latin typeface="Montserrat" panose="00000500000000000000" pitchFamily="2" charset="0"/>
              </a:rPr>
              <a:t>Grow</a:t>
            </a:r>
            <a:endParaRPr lang="it-IT" sz="2800" b="1" dirty="0">
              <a:latin typeface="Montserrat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A43A0C-5584-05E0-D6D2-FEB01144A6BE}"/>
              </a:ext>
            </a:extLst>
          </p:cNvPr>
          <p:cNvSpPr txBox="1"/>
          <p:nvPr/>
        </p:nvSpPr>
        <p:spPr>
          <a:xfrm>
            <a:off x="5975088" y="2838850"/>
            <a:ext cx="28184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 err="1">
                <a:latin typeface="Montserrat" pitchFamily="2" charset="0"/>
              </a:rPr>
              <a:t>Profile</a:t>
            </a:r>
            <a:endParaRPr lang="it-IT" sz="6000" b="1" dirty="0">
              <a:latin typeface="Montserrat" pitchFamily="2" charset="0"/>
            </a:endParaRPr>
          </a:p>
          <a:p>
            <a:r>
              <a:rPr lang="it-IT" sz="6000" b="1" dirty="0">
                <a:latin typeface="Montserrat" pitchFamily="2" charset="0"/>
              </a:rPr>
              <a:t>Page</a:t>
            </a:r>
          </a:p>
        </p:txBody>
      </p:sp>
      <p:pic>
        <p:nvPicPr>
          <p:cNvPr id="13" name="Immagine 12" descr="Immagine che contiene testo, schermata, multimediale, Sistema operativo&#10;&#10;Descrizione generata automaticamente">
            <a:extLst>
              <a:ext uri="{FF2B5EF4-FFF2-40B4-BE49-F238E27FC236}">
                <a16:creationId xmlns:a16="http://schemas.microsoft.com/office/drawing/2014/main" id="{2ABD49EC-CC38-6871-9939-B967BC9E1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3263" y="1955631"/>
            <a:ext cx="5019281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9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64BDD-BA3D-2BEF-5F31-6DD40E666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3FE351-80FD-72F2-811E-D0E0A85D993E}"/>
              </a:ext>
            </a:extLst>
          </p:cNvPr>
          <p:cNvSpPr txBox="1"/>
          <p:nvPr/>
        </p:nvSpPr>
        <p:spPr>
          <a:xfrm>
            <a:off x="359154" y="795995"/>
            <a:ext cx="4136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effectLst/>
                <a:latin typeface="Alice" pitchFamily="2" charset="0"/>
                <a:ea typeface="Alice" pitchFamily="2" charset="0"/>
              </a:rPr>
              <a:t>Decentralized</a:t>
            </a:r>
            <a:r>
              <a:rPr lang="it-IT" dirty="0">
                <a:effectLst/>
                <a:latin typeface="Alice" pitchFamily="2" charset="0"/>
                <a:ea typeface="Alice" pitchFamily="2" charset="0"/>
              </a:rPr>
              <a:t> Crowdfunding Platform </a:t>
            </a:r>
            <a:endParaRPr lang="it-IT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7E61E6-3D8D-5F01-57D5-42BB7A2A73BB}"/>
              </a:ext>
            </a:extLst>
          </p:cNvPr>
          <p:cNvSpPr txBox="1"/>
          <p:nvPr/>
        </p:nvSpPr>
        <p:spPr>
          <a:xfrm>
            <a:off x="359154" y="272775"/>
            <a:ext cx="3474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latin typeface="Montserrat" panose="00000500000000000000" pitchFamily="2" charset="0"/>
              </a:rPr>
              <a:t>Grow</a:t>
            </a:r>
            <a:endParaRPr lang="it-IT" sz="2800" b="1" dirty="0">
              <a:latin typeface="Montserrat" panose="00000500000000000000" pitchFamily="2" charset="0"/>
            </a:endParaRPr>
          </a:p>
        </p:txBody>
      </p:sp>
      <p:pic>
        <p:nvPicPr>
          <p:cNvPr id="4" name="Progetto_Grow">
            <a:hlinkClick r:id="" action="ppaction://media"/>
            <a:extLst>
              <a:ext uri="{FF2B5EF4-FFF2-40B4-BE49-F238E27FC236}">
                <a16:creationId xmlns:a16="http://schemas.microsoft.com/office/drawing/2014/main" id="{3C87F141-1A76-CE8B-129E-7FDBB85C9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2812" y="1560727"/>
            <a:ext cx="8026376" cy="4768800"/>
          </a:xfrm>
          <a:prstGeom prst="roundRect">
            <a:avLst>
              <a:gd name="adj" fmla="val 1412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2215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8259D8-7C03-C17D-F902-CC72A3C18172}"/>
              </a:ext>
            </a:extLst>
          </p:cNvPr>
          <p:cNvSpPr txBox="1"/>
          <p:nvPr/>
        </p:nvSpPr>
        <p:spPr>
          <a:xfrm>
            <a:off x="2017473" y="3059668"/>
            <a:ext cx="81570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200" b="1" spc="-300">
                <a:effectLst/>
                <a:latin typeface="Montserrat" pitchFamily="2" charset="0"/>
                <a:cs typeface="Aharoni" panose="02010803020104030203" pitchFamily="2" charset="-79"/>
              </a:rPr>
              <a:t>Grazie per l’attenzione!</a:t>
            </a:r>
            <a:endParaRPr lang="en-US" sz="4200" b="1" spc="-300">
              <a:latin typeface="Montserrat" pitchFamily="2" charset="0"/>
              <a:cs typeface="Aharoni" panose="02010803020104030203" pitchFamily="2" charset="-79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042451-5F14-C384-25DD-A1627ABCE276}"/>
              </a:ext>
            </a:extLst>
          </p:cNvPr>
          <p:cNvSpPr txBox="1"/>
          <p:nvPr/>
        </p:nvSpPr>
        <p:spPr>
          <a:xfrm>
            <a:off x="228600" y="6171683"/>
            <a:ext cx="3975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effectLst/>
                <a:latin typeface="Montserrat" pitchFamily="2" charset="0"/>
                <a:cs typeface="Aharoni" panose="02010803020104030203" pitchFamily="2" charset="-79"/>
              </a:rPr>
              <a:t>Made with </a:t>
            </a:r>
            <a:r>
              <a:rPr lang="it-IT" sz="1200" b="1" dirty="0">
                <a:effectLst/>
                <a:latin typeface="Montserrat" pitchFamily="2" charset="0"/>
                <a:cs typeface="Aharoni" panose="02010803020104030203" pitchFamily="2" charset="-79"/>
              </a:rPr>
              <a:t>❤️ </a:t>
            </a:r>
          </a:p>
          <a:p>
            <a:r>
              <a:rPr lang="it-IT" sz="1200" dirty="0">
                <a:effectLst/>
                <a:latin typeface="Montserrat" pitchFamily="2" charset="0"/>
                <a:cs typeface="Aharoni" panose="02010803020104030203" pitchFamily="2" charset="-79"/>
              </a:rPr>
              <a:t>by</a:t>
            </a:r>
            <a:r>
              <a:rPr lang="it-IT" sz="1200" b="1" dirty="0">
                <a:effectLst/>
                <a:latin typeface="Montserrat" pitchFamily="2" charset="0"/>
                <a:cs typeface="Aharoni" panose="02010803020104030203" pitchFamily="2" charset="-79"/>
              </a:rPr>
              <a:t> Simone Silvestri</a:t>
            </a:r>
            <a:endParaRPr lang="en-US" sz="1200" b="1" dirty="0">
              <a:latin typeface="Montserrat" pitchFamily="2" charset="0"/>
              <a:cs typeface="Aharoni" panose="02010803020104030203" pitchFamily="2" charset="-79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9CB573C-1139-5A78-4BA7-43F9DE4C38B1}"/>
              </a:ext>
            </a:extLst>
          </p:cNvPr>
          <p:cNvSpPr txBox="1"/>
          <p:nvPr/>
        </p:nvSpPr>
        <p:spPr>
          <a:xfrm>
            <a:off x="396240" y="347763"/>
            <a:ext cx="4733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Sicurezza dei dati </a:t>
            </a:r>
            <a:r>
              <a:rPr lang="it-IT" sz="1200" b="1" i="0" dirty="0">
                <a:solidFill>
                  <a:srgbClr val="252528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it-IT" sz="12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Grow</a:t>
            </a:r>
            <a:endParaRPr lang="it-IT" sz="16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1742858"/>
      </p:ext>
    </p:extLst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208E7-0FD4-64FC-8FE8-D6EADBC4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1BC813-D5B8-1C94-BCF0-3F628D434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34FB8E1-F847-E57F-55F9-AC8D35AAB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EB9941-5D79-1D96-D008-A984BE40A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3C5D4CFF-AD57-4A4E-208B-588E09A16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D2015A-D9DC-F14A-7CB8-779D1E75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8C4101-6C01-D87D-0CE5-55B211D3C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3C7DB6A-A9A3-021D-9A45-BC67ADD9E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E1B78B4-0E2D-CC0F-B5E9-D99B4E4E6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A75EC3F-C7AD-D9DD-2C30-C5EFE8DC2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5DAF99-2C18-C9B1-36D3-9A230A056E53}"/>
              </a:ext>
            </a:extLst>
          </p:cNvPr>
          <p:cNvSpPr txBox="1"/>
          <p:nvPr/>
        </p:nvSpPr>
        <p:spPr>
          <a:xfrm>
            <a:off x="359154" y="2279299"/>
            <a:ext cx="473731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t-IT" sz="1400" dirty="0" err="1"/>
              <a:t>Grow</a:t>
            </a:r>
            <a:r>
              <a:rPr lang="it-IT" sz="1400" dirty="0"/>
              <a:t>, grazie alla sua semplice UI/UX, permette a qualsiasi utente di effettuare una donazione alla campagna che preferisce. Non è prevista alcuna commissione.</a:t>
            </a:r>
          </a:p>
          <a:p>
            <a:pPr algn="just">
              <a:spcAft>
                <a:spcPts val="600"/>
              </a:spcAft>
            </a:pPr>
            <a:r>
              <a:rPr lang="it-IT" sz="1400" dirty="0"/>
              <a:t>Ad ogni utente che dona per la prima volta ad una compagna verrà generato un NFT come ringraziamento.</a:t>
            </a:r>
          </a:p>
          <a:p>
            <a:pPr algn="just">
              <a:spcAft>
                <a:spcPts val="600"/>
              </a:spcAft>
            </a:pPr>
            <a:endParaRPr lang="it-IT" sz="1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28EFFC9-9962-4E15-CA2C-B20089324552}"/>
              </a:ext>
            </a:extLst>
          </p:cNvPr>
          <p:cNvSpPr txBox="1"/>
          <p:nvPr/>
        </p:nvSpPr>
        <p:spPr>
          <a:xfrm>
            <a:off x="359154" y="157881"/>
            <a:ext cx="3474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latin typeface="Montserrat" panose="00000500000000000000" pitchFamily="2" charset="0"/>
              </a:rPr>
              <a:t>Grow</a:t>
            </a:r>
            <a:endParaRPr lang="it-IT" sz="1400" b="1" dirty="0">
              <a:latin typeface="Montserrat" panose="00000500000000000000" pitchFamily="2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8236D158-4BEE-86EF-FF9E-250D08CB95B3}"/>
              </a:ext>
            </a:extLst>
          </p:cNvPr>
          <p:cNvSpPr/>
          <p:nvPr/>
        </p:nvSpPr>
        <p:spPr>
          <a:xfrm>
            <a:off x="2205357" y="1156384"/>
            <a:ext cx="1404257" cy="789215"/>
          </a:xfrm>
          <a:prstGeom prst="roundRect">
            <a:avLst>
              <a:gd name="adj" fmla="val 251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Montserrat" pitchFamily="2" charset="0"/>
              </a:rPr>
              <a:t>NFT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7AE5C89-8FDE-AFB7-67A2-762BE7553E2A}"/>
              </a:ext>
            </a:extLst>
          </p:cNvPr>
          <p:cNvSpPr/>
          <p:nvPr/>
        </p:nvSpPr>
        <p:spPr>
          <a:xfrm>
            <a:off x="359154" y="1156384"/>
            <a:ext cx="1763608" cy="789215"/>
          </a:xfrm>
          <a:prstGeom prst="roundRect">
            <a:avLst>
              <a:gd name="adj" fmla="val 251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Montserrat" pitchFamily="2" charset="0"/>
              </a:rPr>
              <a:t>Contribuisci</a:t>
            </a:r>
          </a:p>
        </p:txBody>
      </p:sp>
    </p:spTree>
    <p:extLst>
      <p:ext uri="{BB962C8B-B14F-4D97-AF65-F5344CB8AC3E}">
        <p14:creationId xmlns:p14="http://schemas.microsoft.com/office/powerpoint/2010/main" val="2231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95BC-8148-BBD3-03AB-DD6345501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1F3670-640E-A3E2-54FF-E9FBDB5BA625}"/>
              </a:ext>
            </a:extLst>
          </p:cNvPr>
          <p:cNvSpPr txBox="1"/>
          <p:nvPr/>
        </p:nvSpPr>
        <p:spPr>
          <a:xfrm>
            <a:off x="359154" y="157881"/>
            <a:ext cx="3474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latin typeface="Montserrat" panose="00000500000000000000" pitchFamily="2" charset="0"/>
              </a:rPr>
              <a:t>Grow</a:t>
            </a:r>
            <a:endParaRPr lang="it-IT" sz="1400" b="1" dirty="0">
              <a:latin typeface="Montserrat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31DE4A-3B66-116F-5F3B-42D561468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54" y="2199284"/>
            <a:ext cx="5023832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600" dirty="0"/>
              <a:t>La blockchain è una tecnologia rivoluzionaria che consente la gestione sicura e decentralizzata di dati e transazioni.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1600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1600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600" dirty="0"/>
              <a:t>Si tratta di un registro distribuito e immutabile che registra le informazioni in maniera trasparente e verificabile. Ogni blocco della catena contiene un insieme di dati, un riferimento crittografico al blocco precedente e un </a:t>
            </a:r>
            <a:r>
              <a:rPr lang="it-IT" sz="1600" dirty="0" err="1"/>
              <a:t>timestamp</a:t>
            </a:r>
            <a:r>
              <a:rPr lang="it-IT" sz="1600" dirty="0"/>
              <a:t>, garantendo l'integrità e la tracciabilità delle informazioni.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Immagine 8" descr="Immagine che contiene clipart, cartone animato, illustrazione&#10;&#10;Descrizione generata automaticamente">
            <a:extLst>
              <a:ext uri="{FF2B5EF4-FFF2-40B4-BE49-F238E27FC236}">
                <a16:creationId xmlns:a16="http://schemas.microsoft.com/office/drawing/2014/main" id="{738361FA-1989-8E11-7598-300AEC8C6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91" y="1635890"/>
            <a:ext cx="5379331" cy="358622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AAEA65-1F20-122A-1D71-DF3E6970CC34}"/>
              </a:ext>
            </a:extLst>
          </p:cNvPr>
          <p:cNvSpPr txBox="1"/>
          <p:nvPr/>
        </p:nvSpPr>
        <p:spPr>
          <a:xfrm>
            <a:off x="359154" y="1635890"/>
            <a:ext cx="3474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latin typeface="Montserrat" panose="00000500000000000000" pitchFamily="2" charset="0"/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1353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CF4E-938F-6520-5344-DB567AD28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2D2256-B822-30F5-B1E9-D7EF61F53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53" y="1709920"/>
            <a:ext cx="4909457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Ethereum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è una piattaforma decentralizzata che consente di sviluppare e distribuire applicazioni basate su smart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contract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eliminando la necessità di intermediari.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Basata su una blockchain altamente sicura e programmabile,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Ethereum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offre un ecosistema ideale per costruire applicazioni decentralizzate 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dApp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Utilizzando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Hardhat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un ambiente di sviluppo avanzato per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Ethereum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è possibile semplificare il processo di creazione, test e deployment degli smart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contract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migliorando la produttività e garantendo maggiore affidabilità nello sviluppo di progetti blockchain.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5AF6E2E-B871-9DA1-ED1C-A99D98BABD4C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19215F-CE39-85AE-EA52-B9381CAA3358}"/>
              </a:ext>
            </a:extLst>
          </p:cNvPr>
          <p:cNvSpPr txBox="1"/>
          <p:nvPr/>
        </p:nvSpPr>
        <p:spPr>
          <a:xfrm>
            <a:off x="359154" y="419491"/>
            <a:ext cx="3474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>
                <a:latin typeface="Montserrat" panose="00000500000000000000" pitchFamily="2" charset="0"/>
              </a:rPr>
              <a:t>Blockchain</a:t>
            </a:r>
          </a:p>
        </p:txBody>
      </p:sp>
      <p:pic>
        <p:nvPicPr>
          <p:cNvPr id="10" name="Immagine 9" descr="Immagine che contiene cartone animato, arte&#10;&#10;Descrizione generata automaticamente">
            <a:extLst>
              <a:ext uri="{FF2B5EF4-FFF2-40B4-BE49-F238E27FC236}">
                <a16:creationId xmlns:a16="http://schemas.microsoft.com/office/drawing/2014/main" id="{26A317FE-13B3-90E6-D715-32D687F4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91" y="1175657"/>
            <a:ext cx="4506686" cy="450668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A33BE2C-0F22-8DB6-18F0-FDDD42C440C3}"/>
              </a:ext>
            </a:extLst>
          </p:cNvPr>
          <p:cNvSpPr txBox="1"/>
          <p:nvPr/>
        </p:nvSpPr>
        <p:spPr>
          <a:xfrm>
            <a:off x="81567" y="1181257"/>
            <a:ext cx="3474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dirty="0"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• </a:t>
            </a:r>
            <a:r>
              <a:rPr lang="it-IT" sz="2800" b="1" dirty="0" err="1">
                <a:latin typeface="Montserrat" panose="00000500000000000000" pitchFamily="2" charset="0"/>
              </a:rPr>
              <a:t>Ethereum</a:t>
            </a:r>
            <a:endParaRPr lang="it-IT" sz="28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4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F74DD-273E-D3F7-7122-7C83D002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79193D7B-B776-D85D-2633-FF161379A22F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25F33B-E03A-7FAF-FC81-CCF14503D676}"/>
              </a:ext>
            </a:extLst>
          </p:cNvPr>
          <p:cNvSpPr txBox="1"/>
          <p:nvPr/>
        </p:nvSpPr>
        <p:spPr>
          <a:xfrm>
            <a:off x="1215534" y="499526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Smart </a:t>
            </a:r>
            <a:r>
              <a:rPr lang="it-IT" sz="9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Contracts</a:t>
            </a:r>
            <a:endParaRPr lang="it-IT" sz="9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A0D50E-991F-11EB-6D4D-7A6D9562FC6B}"/>
              </a:ext>
            </a:extLst>
          </p:cNvPr>
          <p:cNvSpPr txBox="1"/>
          <p:nvPr/>
        </p:nvSpPr>
        <p:spPr>
          <a:xfrm>
            <a:off x="362044" y="45441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F407EEDA-136E-A84D-A228-7A45835C2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54" y="1983001"/>
            <a:ext cx="471867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Hardhat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è un ambiente di sviluppo per software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Ethereum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È composto da diversi componenti per modificare, compilare, effettuare il debug e distribuire smart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contract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 le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dApp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tutti integrati per creare un ambiente di sviluppo completo.</a:t>
            </a:r>
            <a:endParaRPr lang="it-IT" alt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Hardhat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include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Hardhat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Network, un nodo di rete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Ethereum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locale progettato per lo sviluppo. Ti permette di distribuire i tuoi contratti, eseguire test e fare debug del codice.</a:t>
            </a:r>
          </a:p>
        </p:txBody>
      </p:sp>
      <p:pic>
        <p:nvPicPr>
          <p:cNvPr id="10" name="Immagine 9" descr="Immagine che contiene clipart, cartone animato, Cartoni animati, emoticon&#10;&#10;Descrizione generata automaticamente">
            <a:extLst>
              <a:ext uri="{FF2B5EF4-FFF2-40B4-BE49-F238E27FC236}">
                <a16:creationId xmlns:a16="http://schemas.microsoft.com/office/drawing/2014/main" id="{678BF66B-0755-2D2E-8661-235FEBA13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41" y="1420584"/>
            <a:ext cx="2363670" cy="401683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AB73D3-DCC6-0B89-03D9-68FF649FB1B1}"/>
              </a:ext>
            </a:extLst>
          </p:cNvPr>
          <p:cNvSpPr txBox="1"/>
          <p:nvPr/>
        </p:nvSpPr>
        <p:spPr>
          <a:xfrm>
            <a:off x="2696861" y="500290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FA383B-B839-8430-725C-9E264BB511F1}"/>
              </a:ext>
            </a:extLst>
          </p:cNvPr>
          <p:cNvSpPr txBox="1"/>
          <p:nvPr/>
        </p:nvSpPr>
        <p:spPr>
          <a:xfrm>
            <a:off x="4086748" y="499526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12698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10D0E-78DC-A6B0-D010-0A621499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769650-8704-6ADB-D2A6-82196F1F450C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A42DE7-41D1-C468-476F-B7AD148E5059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7F53EC-D60A-1478-7369-393C33EE85EE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CF3605-166E-2F17-6156-5979248A3352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264F52A-A80D-CED4-5A93-335C03A99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54" y="1536174"/>
            <a:ext cx="403867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Gli smart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contract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rappresentano il cuore pulsante delle applicazioni basate su blockchain, garantendo trasparenza, automazione e fiducia tra le parti coinvolte.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600" dirty="0">
                <a:latin typeface="Roboto" panose="02000000000000000000" pitchFamily="2" charset="0"/>
                <a:ea typeface="Roboto" panose="02000000000000000000" pitchFamily="2" charset="0"/>
              </a:rPr>
              <a:t>Grazie alla sua natura decentralizzata, uno smart </a:t>
            </a:r>
            <a:r>
              <a:rPr lang="it-IT" alt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contract</a:t>
            </a:r>
            <a:r>
              <a:rPr lang="it-IT" alt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è immutabile, sicuro e trasparente, poiché le sue regole sono definite in codice e vengono eseguite automaticamente quando si verificano determinate condizioni.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600" dirty="0">
                <a:latin typeface="Roboto" panose="02000000000000000000" pitchFamily="2" charset="0"/>
                <a:ea typeface="Roboto" panose="02000000000000000000" pitchFamily="2" charset="0"/>
              </a:rPr>
              <a:t>Blockchain come </a:t>
            </a:r>
            <a:r>
              <a:rPr lang="it-IT" alt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Ethereum</a:t>
            </a:r>
            <a:r>
              <a:rPr lang="it-IT" alt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sono tra le più utilizzate per sviluppare smart </a:t>
            </a:r>
            <a:r>
              <a:rPr lang="it-IT" alt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contract</a:t>
            </a:r>
            <a:r>
              <a:rPr lang="it-IT" altLang="it-IT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95A82AE-2CCC-2E7C-181A-D7E82081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33" y="777818"/>
            <a:ext cx="3488826" cy="530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816B049-C84D-E026-AD4E-3AA46C1BA1B4}"/>
              </a:ext>
            </a:extLst>
          </p:cNvPr>
          <p:cNvSpPr txBox="1"/>
          <p:nvPr/>
        </p:nvSpPr>
        <p:spPr>
          <a:xfrm>
            <a:off x="3522976" y="537998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02429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AA401-73E6-E243-BC3E-5BCABEFBC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14D7054C-BD56-45E6-8376-1F313A004F3A}"/>
              </a:ext>
            </a:extLst>
          </p:cNvPr>
          <p:cNvSpPr txBox="1"/>
          <p:nvPr/>
        </p:nvSpPr>
        <p:spPr>
          <a:xfrm>
            <a:off x="359154" y="157881"/>
            <a:ext cx="3474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 err="1">
                <a:latin typeface="Montserrat" panose="00000500000000000000" pitchFamily="2" charset="0"/>
              </a:rPr>
              <a:t>Grow</a:t>
            </a:r>
            <a:endParaRPr lang="it-IT" sz="1400" dirty="0">
              <a:latin typeface="Montserrat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C5652C9-1B56-8586-4F2F-DF6D0C5654B0}"/>
              </a:ext>
            </a:extLst>
          </p:cNvPr>
          <p:cNvSpPr txBox="1"/>
          <p:nvPr/>
        </p:nvSpPr>
        <p:spPr>
          <a:xfrm>
            <a:off x="359154" y="499526"/>
            <a:ext cx="17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>
                <a:latin typeface="Poppins" panose="00000500000000000000" pitchFamily="2" charset="0"/>
                <a:cs typeface="Poppins" panose="00000500000000000000" pitchFamily="2" charset="0"/>
              </a:rPr>
              <a:t>Smart </a:t>
            </a:r>
            <a:r>
              <a:rPr lang="it-IT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endParaRPr lang="it-IT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455A8A-5440-419F-A6B0-E9E0B6AB94BF}"/>
              </a:ext>
            </a:extLst>
          </p:cNvPr>
          <p:cNvSpPr txBox="1"/>
          <p:nvPr/>
        </p:nvSpPr>
        <p:spPr>
          <a:xfrm>
            <a:off x="-1461247" y="499526"/>
            <a:ext cx="82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HardHat</a:t>
            </a:r>
            <a:endParaRPr lang="it-IT" sz="1400" b="1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CE606C-330A-F325-1B8D-B9ABA02186BA}"/>
              </a:ext>
            </a:extLst>
          </p:cNvPr>
          <p:cNvSpPr txBox="1"/>
          <p:nvPr/>
        </p:nvSpPr>
        <p:spPr>
          <a:xfrm>
            <a:off x="2596243" y="902939"/>
            <a:ext cx="9806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9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Campaign</a:t>
            </a:r>
            <a:endParaRPr lang="it-IT" sz="9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784702E-9ED2-440F-DD3C-709F86D11213}"/>
              </a:ext>
            </a:extLst>
          </p:cNvPr>
          <p:cNvSpPr txBox="1"/>
          <p:nvPr/>
        </p:nvSpPr>
        <p:spPr>
          <a:xfrm>
            <a:off x="5077827" y="902939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867078-AF5C-22B4-073C-6E8676DEFED2}"/>
              </a:ext>
            </a:extLst>
          </p:cNvPr>
          <p:cNvSpPr txBox="1"/>
          <p:nvPr/>
        </p:nvSpPr>
        <p:spPr>
          <a:xfrm>
            <a:off x="359154" y="856961"/>
            <a:ext cx="223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CrowdFunding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14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42FB-1D86-A227-4C35-3F46D2C3F2D9}"/>
              </a:ext>
            </a:extLst>
          </p:cNvPr>
          <p:cNvSpPr txBox="1"/>
          <p:nvPr/>
        </p:nvSpPr>
        <p:spPr>
          <a:xfrm>
            <a:off x="3732766" y="902939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latin typeface="Poppins Light" panose="00000400000000000000" pitchFamily="2" charset="0"/>
                <a:cs typeface="Poppins Light" panose="00000400000000000000" pitchFamily="2" charset="0"/>
              </a:rPr>
              <a:t>NFT </a:t>
            </a:r>
            <a:r>
              <a:rPr lang="it-IT" sz="9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Factory</a:t>
            </a:r>
            <a:endParaRPr lang="it-IT" sz="9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85D3FCDF-500E-A1E0-7CDF-6AAF4930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75" y="350287"/>
            <a:ext cx="5050971" cy="624451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0C4C44-7833-F46B-5BF8-56A9B53E1A23}"/>
              </a:ext>
            </a:extLst>
          </p:cNvPr>
          <p:cNvSpPr txBox="1"/>
          <p:nvPr/>
        </p:nvSpPr>
        <p:spPr>
          <a:xfrm>
            <a:off x="359154" y="1525897"/>
            <a:ext cx="573684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Il contratto </a:t>
            </a:r>
            <a:r>
              <a:rPr lang="it-IT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CrowdfundingFactory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è progettato per fungere da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factory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per la creazione e la gestione di campagne di crowdfunding. Il suo ruolo principale è quello di istanziare nuovi contratti proxy </a:t>
            </a:r>
            <a:r>
              <a:rPr lang="it-IT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Campaign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e contratti NFT per ogni campagna creata.</a:t>
            </a:r>
          </a:p>
          <a:p>
            <a:pPr algn="just"/>
            <a:endParaRPr lang="it-IT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Il contratto mantiene una singola istanza immutabile del contratto </a:t>
            </a:r>
            <a:r>
              <a:rPr lang="it-IT" sz="1600" dirty="0" err="1">
                <a:latin typeface="Roboto" panose="02000000000000000000" pitchFamily="2" charset="0"/>
                <a:ea typeface="Roboto" panose="02000000000000000000" pitchFamily="2" charset="0"/>
              </a:rPr>
              <a:t>Campaign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, che funge da implementazione di base per tutti i proxy creati. Analogamente mantiene una singola istanza del contratto </a:t>
            </a:r>
            <a:r>
              <a:rPr lang="it-IT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NFTFactory</a:t>
            </a:r>
            <a:r>
              <a:rPr lang="it-IT" sz="1600" dirty="0">
                <a:latin typeface="Roboto" panose="02000000000000000000" pitchFamily="2" charset="0"/>
                <a:ea typeface="Roboto" panose="02000000000000000000" pitchFamily="2" charset="0"/>
              </a:rPr>
              <a:t> che serve per la creazione dei contratti NFT specifici per ogni campagna.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646EDB-C710-BD60-D4A9-C44C4C05E116}"/>
              </a:ext>
            </a:extLst>
          </p:cNvPr>
          <p:cNvSpPr txBox="1"/>
          <p:nvPr/>
        </p:nvSpPr>
        <p:spPr>
          <a:xfrm>
            <a:off x="2133089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Design Pattern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F289D2-EEAB-2908-882E-8E66F9C37F03}"/>
              </a:ext>
            </a:extLst>
          </p:cNvPr>
          <p:cNvSpPr txBox="1"/>
          <p:nvPr/>
        </p:nvSpPr>
        <p:spPr>
          <a:xfrm>
            <a:off x="3493995" y="538762"/>
            <a:ext cx="1481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900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56322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2849</Words>
  <Application>Microsoft Office PowerPoint</Application>
  <PresentationFormat>Widescreen</PresentationFormat>
  <Paragraphs>393</Paragraphs>
  <Slides>38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9" baseType="lpstr">
      <vt:lpstr>Montserrat</vt:lpstr>
      <vt:lpstr>Poppins Light</vt:lpstr>
      <vt:lpstr>Poppins</vt:lpstr>
      <vt:lpstr>Arial</vt:lpstr>
      <vt:lpstr>Aptos Display</vt:lpstr>
      <vt:lpstr>Calibri</vt:lpstr>
      <vt:lpstr>Roboto</vt:lpstr>
      <vt:lpstr>Aptos</vt:lpstr>
      <vt:lpstr>Playfair Display</vt:lpstr>
      <vt:lpstr>Alice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SILVESTRI</dc:creator>
  <cp:lastModifiedBy>SIMONE SILVESTRI</cp:lastModifiedBy>
  <cp:revision>15</cp:revision>
  <dcterms:created xsi:type="dcterms:W3CDTF">2025-01-13T14:44:00Z</dcterms:created>
  <dcterms:modified xsi:type="dcterms:W3CDTF">2025-01-17T08:41:15Z</dcterms:modified>
</cp:coreProperties>
</file>